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9" r:id="rId2"/>
    <p:sldId id="488" r:id="rId3"/>
    <p:sldId id="386" r:id="rId4"/>
    <p:sldId id="263" r:id="rId5"/>
    <p:sldId id="264" r:id="rId6"/>
    <p:sldId id="371" r:id="rId7"/>
    <p:sldId id="265" r:id="rId8"/>
    <p:sldId id="372" r:id="rId9"/>
    <p:sldId id="375" r:id="rId10"/>
    <p:sldId id="426" r:id="rId11"/>
    <p:sldId id="376" r:id="rId12"/>
    <p:sldId id="271" r:id="rId13"/>
    <p:sldId id="272" r:id="rId14"/>
    <p:sldId id="428" r:id="rId15"/>
    <p:sldId id="391" r:id="rId16"/>
    <p:sldId id="280" r:id="rId17"/>
    <p:sldId id="281" r:id="rId18"/>
    <p:sldId id="282" r:id="rId19"/>
    <p:sldId id="427" r:id="rId20"/>
    <p:sldId id="283" r:id="rId21"/>
    <p:sldId id="284" r:id="rId22"/>
    <p:sldId id="285" r:id="rId23"/>
    <p:sldId id="286" r:id="rId24"/>
    <p:sldId id="356" r:id="rId25"/>
    <p:sldId id="357" r:id="rId26"/>
    <p:sldId id="288" r:id="rId27"/>
    <p:sldId id="289" r:id="rId28"/>
    <p:sldId id="290" r:id="rId29"/>
    <p:sldId id="291" r:id="rId30"/>
    <p:sldId id="416" r:id="rId31"/>
    <p:sldId id="294" r:id="rId32"/>
    <p:sldId id="295" r:id="rId33"/>
    <p:sldId id="296" r:id="rId34"/>
    <p:sldId id="456" r:id="rId35"/>
    <p:sldId id="490" r:id="rId36"/>
    <p:sldId id="491" r:id="rId37"/>
    <p:sldId id="493" r:id="rId38"/>
    <p:sldId id="494" r:id="rId39"/>
    <p:sldId id="495" r:id="rId40"/>
    <p:sldId id="497" r:id="rId41"/>
    <p:sldId id="498" r:id="rId42"/>
    <p:sldId id="496" r:id="rId43"/>
    <p:sldId id="503" r:id="rId44"/>
    <p:sldId id="390" r:id="rId45"/>
    <p:sldId id="301" r:id="rId46"/>
    <p:sldId id="346" r:id="rId47"/>
    <p:sldId id="302" r:id="rId48"/>
    <p:sldId id="457" r:id="rId49"/>
    <p:sldId id="304" r:id="rId50"/>
    <p:sldId id="482" r:id="rId51"/>
    <p:sldId id="308" r:id="rId52"/>
    <p:sldId id="309" r:id="rId53"/>
    <p:sldId id="505" r:id="rId54"/>
    <p:sldId id="506" r:id="rId55"/>
    <p:sldId id="507" r:id="rId56"/>
    <p:sldId id="347" r:id="rId57"/>
    <p:sldId id="431" r:id="rId58"/>
    <p:sldId id="349" r:id="rId59"/>
    <p:sldId id="432" r:id="rId60"/>
    <p:sldId id="350" r:id="rId61"/>
    <p:sldId id="468" r:id="rId62"/>
    <p:sldId id="469" r:id="rId63"/>
    <p:sldId id="470" r:id="rId64"/>
    <p:sldId id="471" r:id="rId65"/>
    <p:sldId id="463" r:id="rId66"/>
    <p:sldId id="472" r:id="rId67"/>
    <p:sldId id="473" r:id="rId68"/>
    <p:sldId id="483" r:id="rId69"/>
    <p:sldId id="352" r:id="rId70"/>
    <p:sldId id="392" r:id="rId71"/>
    <p:sldId id="393" r:id="rId72"/>
    <p:sldId id="500" r:id="rId73"/>
    <p:sldId id="501" r:id="rId74"/>
    <p:sldId id="502" r:id="rId75"/>
    <p:sldId id="499" r:id="rId76"/>
    <p:sldId id="504" r:id="rId77"/>
    <p:sldId id="387" r:id="rId78"/>
    <p:sldId id="370" r:id="rId79"/>
    <p:sldId id="509" r:id="rId80"/>
    <p:sldId id="508"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C7A9"/>
    <a:srgbClr val="E46A6B"/>
    <a:srgbClr val="A92F41"/>
    <a:srgbClr val="E34F4F"/>
    <a:srgbClr val="6A6A6A"/>
    <a:srgbClr val="B48375"/>
    <a:srgbClr val="252120"/>
    <a:srgbClr val="F1A641"/>
    <a:srgbClr val="DE8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51" autoAdjust="0"/>
    <p:restoredTop sz="90586" autoAdjust="0"/>
  </p:normalViewPr>
  <p:slideViewPr>
    <p:cSldViewPr>
      <p:cViewPr>
        <p:scale>
          <a:sx n="70" d="100"/>
          <a:sy n="70" d="100"/>
        </p:scale>
        <p:origin x="-1104" y="72"/>
      </p:cViewPr>
      <p:guideLst>
        <p:guide orient="horz" pos="2160"/>
        <p:guide pos="2880"/>
      </p:guideLst>
    </p:cSldViewPr>
  </p:slideViewPr>
  <p:notesTextViewPr>
    <p:cViewPr>
      <p:scale>
        <a:sx n="1" d="1"/>
        <a:sy n="1" d="1"/>
      </p:scale>
      <p:origin x="0" y="0"/>
    </p:cViewPr>
  </p:notesTextViewPr>
  <p:sorterViewPr>
    <p:cViewPr>
      <p:scale>
        <a:sx n="100" d="100"/>
        <a:sy n="100" d="100"/>
      </p:scale>
      <p:origin x="0" y="26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256F13-A395-428D-B034-6C3A1F3B216D}" type="doc">
      <dgm:prSet loTypeId="urn:microsoft.com/office/officeart/2005/8/layout/cycle1" loCatId="cycle" qsTypeId="urn:microsoft.com/office/officeart/2005/8/quickstyle/simple3" qsCatId="simple" csTypeId="urn:microsoft.com/office/officeart/2005/8/colors/colorful2" csCatId="colorful" phldr="1"/>
      <dgm:spPr/>
      <dgm:t>
        <a:bodyPr/>
        <a:lstStyle/>
        <a:p>
          <a:endParaRPr lang="en-US"/>
        </a:p>
      </dgm:t>
    </dgm:pt>
    <dgm:pt modelId="{2BBC0FC0-30C8-4A70-9753-88193AD1C67C}">
      <dgm:prSet phldrT="[Text]"/>
      <dgm:spPr/>
      <dgm:t>
        <a:bodyPr/>
        <a:lstStyle/>
        <a:p>
          <a:r>
            <a:rPr lang="en-US" smtClean="0"/>
            <a:t>.</a:t>
          </a:r>
          <a:endParaRPr lang="en-US"/>
        </a:p>
      </dgm:t>
    </dgm:pt>
    <dgm:pt modelId="{9C4C451D-B172-4050-8C23-8BABA10C01B3}" type="parTrans" cxnId="{49A037FD-779C-4724-9C84-A41E392A9487}">
      <dgm:prSet/>
      <dgm:spPr/>
      <dgm:t>
        <a:bodyPr/>
        <a:lstStyle/>
        <a:p>
          <a:endParaRPr lang="en-US"/>
        </a:p>
      </dgm:t>
    </dgm:pt>
    <dgm:pt modelId="{AA5DFA41-7FED-453C-A606-2DF11922A9A1}" type="sibTrans" cxnId="{49A037FD-779C-4724-9C84-A41E392A9487}">
      <dgm:prSet/>
      <dgm:spPr/>
      <dgm:t>
        <a:bodyPr/>
        <a:lstStyle/>
        <a:p>
          <a:endParaRPr lang="en-US"/>
        </a:p>
      </dgm:t>
    </dgm:pt>
    <dgm:pt modelId="{3E6B5CEB-2A06-4A9A-9B9F-76ADA5172D32}">
      <dgm:prSet phldrT="[Text]"/>
      <dgm:spPr/>
      <dgm:t>
        <a:bodyPr/>
        <a:lstStyle/>
        <a:p>
          <a:r>
            <a:rPr lang="en-US" dirty="0" smtClean="0"/>
            <a:t>.</a:t>
          </a:r>
          <a:endParaRPr lang="en-US" dirty="0"/>
        </a:p>
      </dgm:t>
    </dgm:pt>
    <dgm:pt modelId="{8077D904-DD98-44EC-A3DA-43EEF4D354B8}" type="parTrans" cxnId="{4F49250B-8DBA-4765-928B-F94E0E3C3737}">
      <dgm:prSet/>
      <dgm:spPr/>
      <dgm:t>
        <a:bodyPr/>
        <a:lstStyle/>
        <a:p>
          <a:endParaRPr lang="en-US"/>
        </a:p>
      </dgm:t>
    </dgm:pt>
    <dgm:pt modelId="{A6465CBB-407E-4FC4-B5FD-4DA3156BC72A}" type="sibTrans" cxnId="{4F49250B-8DBA-4765-928B-F94E0E3C3737}">
      <dgm:prSet/>
      <dgm:spPr/>
      <dgm:t>
        <a:bodyPr/>
        <a:lstStyle/>
        <a:p>
          <a:endParaRPr lang="en-US"/>
        </a:p>
      </dgm:t>
    </dgm:pt>
    <dgm:pt modelId="{44C14FC4-69AA-44D8-8493-1FF9387166C1}">
      <dgm:prSet phldrT="[Text]"/>
      <dgm:spPr/>
      <dgm:t>
        <a:bodyPr/>
        <a:lstStyle/>
        <a:p>
          <a:r>
            <a:rPr lang="en-US" dirty="0" smtClean="0"/>
            <a:t>.</a:t>
          </a:r>
          <a:endParaRPr lang="en-US" dirty="0"/>
        </a:p>
      </dgm:t>
    </dgm:pt>
    <dgm:pt modelId="{A5C62E08-1811-4852-8D18-26B617CBC3AC}" type="parTrans" cxnId="{A4A4791B-8CC9-4C1D-AB4B-C01BE97E71EA}">
      <dgm:prSet/>
      <dgm:spPr/>
      <dgm:t>
        <a:bodyPr/>
        <a:lstStyle/>
        <a:p>
          <a:endParaRPr lang="en-US"/>
        </a:p>
      </dgm:t>
    </dgm:pt>
    <dgm:pt modelId="{D2CBC3FE-4F55-4566-83D8-89EE2B5C7B8A}" type="sibTrans" cxnId="{A4A4791B-8CC9-4C1D-AB4B-C01BE97E71EA}">
      <dgm:prSet/>
      <dgm:spPr/>
      <dgm:t>
        <a:bodyPr/>
        <a:lstStyle/>
        <a:p>
          <a:endParaRPr lang="en-US"/>
        </a:p>
      </dgm:t>
    </dgm:pt>
    <dgm:pt modelId="{5E0E6A18-B6E9-454F-A333-2777B1FD9306}">
      <dgm:prSet phldrT="[Text]"/>
      <dgm:spPr/>
      <dgm:t>
        <a:bodyPr/>
        <a:lstStyle/>
        <a:p>
          <a:r>
            <a:rPr lang="en-US" dirty="0" smtClean="0"/>
            <a:t>.</a:t>
          </a:r>
          <a:endParaRPr lang="en-US" dirty="0"/>
        </a:p>
      </dgm:t>
    </dgm:pt>
    <dgm:pt modelId="{1F77612D-0488-4D59-8887-C9772E3DE480}" type="parTrans" cxnId="{206DF124-01BB-4EA6-80D2-08FB8C3FDF9A}">
      <dgm:prSet/>
      <dgm:spPr/>
      <dgm:t>
        <a:bodyPr/>
        <a:lstStyle/>
        <a:p>
          <a:endParaRPr lang="en-US"/>
        </a:p>
      </dgm:t>
    </dgm:pt>
    <dgm:pt modelId="{C71B5CC6-FDAC-45AB-914A-3FBA6DFA6CAA}" type="sibTrans" cxnId="{206DF124-01BB-4EA6-80D2-08FB8C3FDF9A}">
      <dgm:prSet/>
      <dgm:spPr/>
      <dgm:t>
        <a:bodyPr/>
        <a:lstStyle/>
        <a:p>
          <a:endParaRPr lang="en-US"/>
        </a:p>
      </dgm:t>
    </dgm:pt>
    <dgm:pt modelId="{672FE787-2DE4-4A74-9AB4-6D0E0D1FA9E4}" type="pres">
      <dgm:prSet presAssocID="{11256F13-A395-428D-B034-6C3A1F3B216D}" presName="cycle" presStyleCnt="0">
        <dgm:presLayoutVars>
          <dgm:dir/>
          <dgm:resizeHandles val="exact"/>
        </dgm:presLayoutVars>
      </dgm:prSet>
      <dgm:spPr/>
      <dgm:t>
        <a:bodyPr/>
        <a:lstStyle/>
        <a:p>
          <a:endParaRPr lang="en-US"/>
        </a:p>
      </dgm:t>
    </dgm:pt>
    <dgm:pt modelId="{381FDAC6-AC5F-43C1-986A-13054D49E440}" type="pres">
      <dgm:prSet presAssocID="{2BBC0FC0-30C8-4A70-9753-88193AD1C67C}" presName="dummy" presStyleCnt="0"/>
      <dgm:spPr/>
    </dgm:pt>
    <dgm:pt modelId="{2371EF45-44F7-40B3-B355-3F9C36D51B74}" type="pres">
      <dgm:prSet presAssocID="{2BBC0FC0-30C8-4A70-9753-88193AD1C67C}" presName="node" presStyleLbl="revTx" presStyleIdx="0" presStyleCnt="4">
        <dgm:presLayoutVars>
          <dgm:bulletEnabled val="1"/>
        </dgm:presLayoutVars>
      </dgm:prSet>
      <dgm:spPr/>
      <dgm:t>
        <a:bodyPr/>
        <a:lstStyle/>
        <a:p>
          <a:endParaRPr lang="en-US"/>
        </a:p>
      </dgm:t>
    </dgm:pt>
    <dgm:pt modelId="{15DFE8AB-449B-424C-AA09-4A6E7DD3D3F0}" type="pres">
      <dgm:prSet presAssocID="{AA5DFA41-7FED-453C-A606-2DF11922A9A1}" presName="sibTrans" presStyleLbl="node1" presStyleIdx="0" presStyleCnt="4"/>
      <dgm:spPr/>
      <dgm:t>
        <a:bodyPr/>
        <a:lstStyle/>
        <a:p>
          <a:endParaRPr lang="en-US"/>
        </a:p>
      </dgm:t>
    </dgm:pt>
    <dgm:pt modelId="{27F2A021-39AC-4FB5-B6F6-8024ED0C1991}" type="pres">
      <dgm:prSet presAssocID="{3E6B5CEB-2A06-4A9A-9B9F-76ADA5172D32}" presName="dummy" presStyleCnt="0"/>
      <dgm:spPr/>
    </dgm:pt>
    <dgm:pt modelId="{5F9C7510-4354-4E33-9D96-0DD8DFEE014E}" type="pres">
      <dgm:prSet presAssocID="{3E6B5CEB-2A06-4A9A-9B9F-76ADA5172D32}" presName="node" presStyleLbl="revTx" presStyleIdx="1" presStyleCnt="4">
        <dgm:presLayoutVars>
          <dgm:bulletEnabled val="1"/>
        </dgm:presLayoutVars>
      </dgm:prSet>
      <dgm:spPr/>
      <dgm:t>
        <a:bodyPr/>
        <a:lstStyle/>
        <a:p>
          <a:endParaRPr lang="en-US"/>
        </a:p>
      </dgm:t>
    </dgm:pt>
    <dgm:pt modelId="{FC168DD6-7FEE-48D9-81CB-E02CAA14084B}" type="pres">
      <dgm:prSet presAssocID="{A6465CBB-407E-4FC4-B5FD-4DA3156BC72A}" presName="sibTrans" presStyleLbl="node1" presStyleIdx="1" presStyleCnt="4"/>
      <dgm:spPr/>
      <dgm:t>
        <a:bodyPr/>
        <a:lstStyle/>
        <a:p>
          <a:endParaRPr lang="en-US"/>
        </a:p>
      </dgm:t>
    </dgm:pt>
    <dgm:pt modelId="{046F1992-4474-4BCC-83E6-29412BE5F4E6}" type="pres">
      <dgm:prSet presAssocID="{44C14FC4-69AA-44D8-8493-1FF9387166C1}" presName="dummy" presStyleCnt="0"/>
      <dgm:spPr/>
    </dgm:pt>
    <dgm:pt modelId="{66B4B4B8-B5DC-4AE8-9359-61038F8C5593}" type="pres">
      <dgm:prSet presAssocID="{44C14FC4-69AA-44D8-8493-1FF9387166C1}" presName="node" presStyleLbl="revTx" presStyleIdx="2" presStyleCnt="4">
        <dgm:presLayoutVars>
          <dgm:bulletEnabled val="1"/>
        </dgm:presLayoutVars>
      </dgm:prSet>
      <dgm:spPr/>
      <dgm:t>
        <a:bodyPr/>
        <a:lstStyle/>
        <a:p>
          <a:endParaRPr lang="en-US"/>
        </a:p>
      </dgm:t>
    </dgm:pt>
    <dgm:pt modelId="{30615EE3-FBA9-4CA8-8F0D-FF9CAC7A8FA5}" type="pres">
      <dgm:prSet presAssocID="{D2CBC3FE-4F55-4566-83D8-89EE2B5C7B8A}" presName="sibTrans" presStyleLbl="node1" presStyleIdx="2" presStyleCnt="4"/>
      <dgm:spPr/>
      <dgm:t>
        <a:bodyPr/>
        <a:lstStyle/>
        <a:p>
          <a:endParaRPr lang="en-US"/>
        </a:p>
      </dgm:t>
    </dgm:pt>
    <dgm:pt modelId="{86424BB5-143D-4B64-A113-85C638352D1F}" type="pres">
      <dgm:prSet presAssocID="{5E0E6A18-B6E9-454F-A333-2777B1FD9306}" presName="dummy" presStyleCnt="0"/>
      <dgm:spPr/>
    </dgm:pt>
    <dgm:pt modelId="{924561CE-BB05-41F1-B8A4-4AD82FE7D803}" type="pres">
      <dgm:prSet presAssocID="{5E0E6A18-B6E9-454F-A333-2777B1FD9306}" presName="node" presStyleLbl="revTx" presStyleIdx="3" presStyleCnt="4">
        <dgm:presLayoutVars>
          <dgm:bulletEnabled val="1"/>
        </dgm:presLayoutVars>
      </dgm:prSet>
      <dgm:spPr/>
      <dgm:t>
        <a:bodyPr/>
        <a:lstStyle/>
        <a:p>
          <a:endParaRPr lang="en-US"/>
        </a:p>
      </dgm:t>
    </dgm:pt>
    <dgm:pt modelId="{6AE51239-B532-4055-B0A9-ADEAA705E290}" type="pres">
      <dgm:prSet presAssocID="{C71B5CC6-FDAC-45AB-914A-3FBA6DFA6CAA}" presName="sibTrans" presStyleLbl="node1" presStyleIdx="3" presStyleCnt="4"/>
      <dgm:spPr/>
      <dgm:t>
        <a:bodyPr/>
        <a:lstStyle/>
        <a:p>
          <a:endParaRPr lang="en-US"/>
        </a:p>
      </dgm:t>
    </dgm:pt>
  </dgm:ptLst>
  <dgm:cxnLst>
    <dgm:cxn modelId="{F5258DCE-0F63-4351-9015-3ABF2015B808}" type="presOf" srcId="{AA5DFA41-7FED-453C-A606-2DF11922A9A1}" destId="{15DFE8AB-449B-424C-AA09-4A6E7DD3D3F0}" srcOrd="0" destOrd="0" presId="urn:microsoft.com/office/officeart/2005/8/layout/cycle1"/>
    <dgm:cxn modelId="{70685435-0128-43C7-B67C-18DA0B93EC86}" type="presOf" srcId="{44C14FC4-69AA-44D8-8493-1FF9387166C1}" destId="{66B4B4B8-B5DC-4AE8-9359-61038F8C5593}" srcOrd="0" destOrd="0" presId="urn:microsoft.com/office/officeart/2005/8/layout/cycle1"/>
    <dgm:cxn modelId="{40A23061-18C4-4E11-B295-D10966BB5EA7}" type="presOf" srcId="{D2CBC3FE-4F55-4566-83D8-89EE2B5C7B8A}" destId="{30615EE3-FBA9-4CA8-8F0D-FF9CAC7A8FA5}" srcOrd="0" destOrd="0" presId="urn:microsoft.com/office/officeart/2005/8/layout/cycle1"/>
    <dgm:cxn modelId="{232B2EA7-54BE-47BE-871C-3A296DBA2F45}" type="presOf" srcId="{A6465CBB-407E-4FC4-B5FD-4DA3156BC72A}" destId="{FC168DD6-7FEE-48D9-81CB-E02CAA14084B}" srcOrd="0" destOrd="0" presId="urn:microsoft.com/office/officeart/2005/8/layout/cycle1"/>
    <dgm:cxn modelId="{5A572E03-8124-4A24-BAB8-53D45006898C}" type="presOf" srcId="{5E0E6A18-B6E9-454F-A333-2777B1FD9306}" destId="{924561CE-BB05-41F1-B8A4-4AD82FE7D803}" srcOrd="0" destOrd="0" presId="urn:microsoft.com/office/officeart/2005/8/layout/cycle1"/>
    <dgm:cxn modelId="{7D6A445A-DAF9-49F9-ADF5-E7DFC59E104F}" type="presOf" srcId="{C71B5CC6-FDAC-45AB-914A-3FBA6DFA6CAA}" destId="{6AE51239-B532-4055-B0A9-ADEAA705E290}" srcOrd="0" destOrd="0" presId="urn:microsoft.com/office/officeart/2005/8/layout/cycle1"/>
    <dgm:cxn modelId="{9161B805-CAA4-4332-BFFB-C6B578DBF66C}" type="presOf" srcId="{2BBC0FC0-30C8-4A70-9753-88193AD1C67C}" destId="{2371EF45-44F7-40B3-B355-3F9C36D51B74}" srcOrd="0" destOrd="0" presId="urn:microsoft.com/office/officeart/2005/8/layout/cycle1"/>
    <dgm:cxn modelId="{4F49250B-8DBA-4765-928B-F94E0E3C3737}" srcId="{11256F13-A395-428D-B034-6C3A1F3B216D}" destId="{3E6B5CEB-2A06-4A9A-9B9F-76ADA5172D32}" srcOrd="1" destOrd="0" parTransId="{8077D904-DD98-44EC-A3DA-43EEF4D354B8}" sibTransId="{A6465CBB-407E-4FC4-B5FD-4DA3156BC72A}"/>
    <dgm:cxn modelId="{49A037FD-779C-4724-9C84-A41E392A9487}" srcId="{11256F13-A395-428D-B034-6C3A1F3B216D}" destId="{2BBC0FC0-30C8-4A70-9753-88193AD1C67C}" srcOrd="0" destOrd="0" parTransId="{9C4C451D-B172-4050-8C23-8BABA10C01B3}" sibTransId="{AA5DFA41-7FED-453C-A606-2DF11922A9A1}"/>
    <dgm:cxn modelId="{A4A4791B-8CC9-4C1D-AB4B-C01BE97E71EA}" srcId="{11256F13-A395-428D-B034-6C3A1F3B216D}" destId="{44C14FC4-69AA-44D8-8493-1FF9387166C1}" srcOrd="2" destOrd="0" parTransId="{A5C62E08-1811-4852-8D18-26B617CBC3AC}" sibTransId="{D2CBC3FE-4F55-4566-83D8-89EE2B5C7B8A}"/>
    <dgm:cxn modelId="{36E447A8-B220-4AC8-B570-EF66EAEFFFCD}" type="presOf" srcId="{11256F13-A395-428D-B034-6C3A1F3B216D}" destId="{672FE787-2DE4-4A74-9AB4-6D0E0D1FA9E4}" srcOrd="0" destOrd="0" presId="urn:microsoft.com/office/officeart/2005/8/layout/cycle1"/>
    <dgm:cxn modelId="{206DF124-01BB-4EA6-80D2-08FB8C3FDF9A}" srcId="{11256F13-A395-428D-B034-6C3A1F3B216D}" destId="{5E0E6A18-B6E9-454F-A333-2777B1FD9306}" srcOrd="3" destOrd="0" parTransId="{1F77612D-0488-4D59-8887-C9772E3DE480}" sibTransId="{C71B5CC6-FDAC-45AB-914A-3FBA6DFA6CAA}"/>
    <dgm:cxn modelId="{BE26F1D2-4883-4B51-8758-97A258C00428}" type="presOf" srcId="{3E6B5CEB-2A06-4A9A-9B9F-76ADA5172D32}" destId="{5F9C7510-4354-4E33-9D96-0DD8DFEE014E}" srcOrd="0" destOrd="0" presId="urn:microsoft.com/office/officeart/2005/8/layout/cycle1"/>
    <dgm:cxn modelId="{EC39AD6B-A4B2-4CB4-8F4B-9F38F1BE3E75}" type="presParOf" srcId="{672FE787-2DE4-4A74-9AB4-6D0E0D1FA9E4}" destId="{381FDAC6-AC5F-43C1-986A-13054D49E440}" srcOrd="0" destOrd="0" presId="urn:microsoft.com/office/officeart/2005/8/layout/cycle1"/>
    <dgm:cxn modelId="{722BDA99-88F1-4FAA-B332-223E841B6F68}" type="presParOf" srcId="{672FE787-2DE4-4A74-9AB4-6D0E0D1FA9E4}" destId="{2371EF45-44F7-40B3-B355-3F9C36D51B74}" srcOrd="1" destOrd="0" presId="urn:microsoft.com/office/officeart/2005/8/layout/cycle1"/>
    <dgm:cxn modelId="{12850230-4785-4F67-BF4B-7B089F66B45D}" type="presParOf" srcId="{672FE787-2DE4-4A74-9AB4-6D0E0D1FA9E4}" destId="{15DFE8AB-449B-424C-AA09-4A6E7DD3D3F0}" srcOrd="2" destOrd="0" presId="urn:microsoft.com/office/officeart/2005/8/layout/cycle1"/>
    <dgm:cxn modelId="{3D94A9D4-6ABD-4F20-8C10-56B02CE7AFF2}" type="presParOf" srcId="{672FE787-2DE4-4A74-9AB4-6D0E0D1FA9E4}" destId="{27F2A021-39AC-4FB5-B6F6-8024ED0C1991}" srcOrd="3" destOrd="0" presId="urn:microsoft.com/office/officeart/2005/8/layout/cycle1"/>
    <dgm:cxn modelId="{7E849442-BAF5-4FA0-9ED1-E7DF98EB71F2}" type="presParOf" srcId="{672FE787-2DE4-4A74-9AB4-6D0E0D1FA9E4}" destId="{5F9C7510-4354-4E33-9D96-0DD8DFEE014E}" srcOrd="4" destOrd="0" presId="urn:microsoft.com/office/officeart/2005/8/layout/cycle1"/>
    <dgm:cxn modelId="{F426225A-59B4-4D1E-909D-F40BCF6277FD}" type="presParOf" srcId="{672FE787-2DE4-4A74-9AB4-6D0E0D1FA9E4}" destId="{FC168DD6-7FEE-48D9-81CB-E02CAA14084B}" srcOrd="5" destOrd="0" presId="urn:microsoft.com/office/officeart/2005/8/layout/cycle1"/>
    <dgm:cxn modelId="{8DECF8F2-20F7-4A82-A4E8-0F5107A9BE64}" type="presParOf" srcId="{672FE787-2DE4-4A74-9AB4-6D0E0D1FA9E4}" destId="{046F1992-4474-4BCC-83E6-29412BE5F4E6}" srcOrd="6" destOrd="0" presId="urn:microsoft.com/office/officeart/2005/8/layout/cycle1"/>
    <dgm:cxn modelId="{F5FE1780-AB3F-4F76-9268-47847E418950}" type="presParOf" srcId="{672FE787-2DE4-4A74-9AB4-6D0E0D1FA9E4}" destId="{66B4B4B8-B5DC-4AE8-9359-61038F8C5593}" srcOrd="7" destOrd="0" presId="urn:microsoft.com/office/officeart/2005/8/layout/cycle1"/>
    <dgm:cxn modelId="{EA92E2F4-FF6C-4E53-B5FB-8A5251D8A88D}" type="presParOf" srcId="{672FE787-2DE4-4A74-9AB4-6D0E0D1FA9E4}" destId="{30615EE3-FBA9-4CA8-8F0D-FF9CAC7A8FA5}" srcOrd="8" destOrd="0" presId="urn:microsoft.com/office/officeart/2005/8/layout/cycle1"/>
    <dgm:cxn modelId="{04BA84B9-6A3C-4E04-93FB-E7E0AC99B251}" type="presParOf" srcId="{672FE787-2DE4-4A74-9AB4-6D0E0D1FA9E4}" destId="{86424BB5-143D-4B64-A113-85C638352D1F}" srcOrd="9" destOrd="0" presId="urn:microsoft.com/office/officeart/2005/8/layout/cycle1"/>
    <dgm:cxn modelId="{74C41CFF-0380-4062-9EDD-AF723C42EFD7}" type="presParOf" srcId="{672FE787-2DE4-4A74-9AB4-6D0E0D1FA9E4}" destId="{924561CE-BB05-41F1-B8A4-4AD82FE7D803}" srcOrd="10" destOrd="0" presId="urn:microsoft.com/office/officeart/2005/8/layout/cycle1"/>
    <dgm:cxn modelId="{D5A97AB9-DBB2-4CC3-B9CE-002EFA917070}" type="presParOf" srcId="{672FE787-2DE4-4A74-9AB4-6D0E0D1FA9E4}" destId="{6AE51239-B532-4055-B0A9-ADEAA705E290}" srcOrd="11" destOrd="0" presId="urn:microsoft.com/office/officeart/2005/8/layout/cycle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256F13-A395-428D-B034-6C3A1F3B216D}" type="doc">
      <dgm:prSet loTypeId="urn:microsoft.com/office/officeart/2005/8/layout/cycle1" loCatId="cycle" qsTypeId="urn:microsoft.com/office/officeart/2005/8/quickstyle/simple3" qsCatId="simple" csTypeId="urn:microsoft.com/office/officeart/2005/8/colors/colorful2" csCatId="colorful" phldr="1"/>
      <dgm:spPr/>
      <dgm:t>
        <a:bodyPr/>
        <a:lstStyle/>
        <a:p>
          <a:endParaRPr lang="en-US"/>
        </a:p>
      </dgm:t>
    </dgm:pt>
    <dgm:pt modelId="{2BBC0FC0-30C8-4A70-9753-88193AD1C67C}">
      <dgm:prSet phldrT="[Text]"/>
      <dgm:spPr/>
      <dgm:t>
        <a:bodyPr/>
        <a:lstStyle/>
        <a:p>
          <a:r>
            <a:rPr lang="en-US" dirty="0" smtClean="0"/>
            <a:t>.</a:t>
          </a:r>
          <a:endParaRPr lang="en-US" dirty="0"/>
        </a:p>
      </dgm:t>
    </dgm:pt>
    <dgm:pt modelId="{9C4C451D-B172-4050-8C23-8BABA10C01B3}" type="parTrans" cxnId="{49A037FD-779C-4724-9C84-A41E392A9487}">
      <dgm:prSet/>
      <dgm:spPr/>
      <dgm:t>
        <a:bodyPr/>
        <a:lstStyle/>
        <a:p>
          <a:endParaRPr lang="en-US"/>
        </a:p>
      </dgm:t>
    </dgm:pt>
    <dgm:pt modelId="{AA5DFA41-7FED-453C-A606-2DF11922A9A1}" type="sibTrans" cxnId="{49A037FD-779C-4724-9C84-A41E392A9487}">
      <dgm:prSet/>
      <dgm:spPr/>
      <dgm:t>
        <a:bodyPr/>
        <a:lstStyle/>
        <a:p>
          <a:endParaRPr lang="en-US"/>
        </a:p>
      </dgm:t>
    </dgm:pt>
    <dgm:pt modelId="{3E6B5CEB-2A06-4A9A-9B9F-76ADA5172D32}">
      <dgm:prSet phldrT="[Text]"/>
      <dgm:spPr/>
      <dgm:t>
        <a:bodyPr/>
        <a:lstStyle/>
        <a:p>
          <a:r>
            <a:rPr lang="en-US" dirty="0" smtClean="0"/>
            <a:t>.</a:t>
          </a:r>
          <a:endParaRPr lang="en-US" dirty="0"/>
        </a:p>
      </dgm:t>
    </dgm:pt>
    <dgm:pt modelId="{8077D904-DD98-44EC-A3DA-43EEF4D354B8}" type="parTrans" cxnId="{4F49250B-8DBA-4765-928B-F94E0E3C3737}">
      <dgm:prSet/>
      <dgm:spPr/>
      <dgm:t>
        <a:bodyPr/>
        <a:lstStyle/>
        <a:p>
          <a:endParaRPr lang="en-US"/>
        </a:p>
      </dgm:t>
    </dgm:pt>
    <dgm:pt modelId="{A6465CBB-407E-4FC4-B5FD-4DA3156BC72A}" type="sibTrans" cxnId="{4F49250B-8DBA-4765-928B-F94E0E3C3737}">
      <dgm:prSet/>
      <dgm:spPr/>
      <dgm:t>
        <a:bodyPr/>
        <a:lstStyle/>
        <a:p>
          <a:endParaRPr lang="en-US"/>
        </a:p>
      </dgm:t>
    </dgm:pt>
    <dgm:pt modelId="{44C14FC4-69AA-44D8-8493-1FF9387166C1}">
      <dgm:prSet phldrT="[Text]"/>
      <dgm:spPr/>
      <dgm:t>
        <a:bodyPr/>
        <a:lstStyle/>
        <a:p>
          <a:r>
            <a:rPr lang="en-US" dirty="0" smtClean="0"/>
            <a:t>.</a:t>
          </a:r>
          <a:endParaRPr lang="en-US" dirty="0"/>
        </a:p>
      </dgm:t>
    </dgm:pt>
    <dgm:pt modelId="{A5C62E08-1811-4852-8D18-26B617CBC3AC}" type="parTrans" cxnId="{A4A4791B-8CC9-4C1D-AB4B-C01BE97E71EA}">
      <dgm:prSet/>
      <dgm:spPr/>
      <dgm:t>
        <a:bodyPr/>
        <a:lstStyle/>
        <a:p>
          <a:endParaRPr lang="en-US"/>
        </a:p>
      </dgm:t>
    </dgm:pt>
    <dgm:pt modelId="{D2CBC3FE-4F55-4566-83D8-89EE2B5C7B8A}" type="sibTrans" cxnId="{A4A4791B-8CC9-4C1D-AB4B-C01BE97E71EA}">
      <dgm:prSet/>
      <dgm:spPr/>
      <dgm:t>
        <a:bodyPr/>
        <a:lstStyle/>
        <a:p>
          <a:endParaRPr lang="en-US"/>
        </a:p>
      </dgm:t>
    </dgm:pt>
    <dgm:pt modelId="{5E0E6A18-B6E9-454F-A333-2777B1FD9306}">
      <dgm:prSet phldrT="[Text]"/>
      <dgm:spPr/>
      <dgm:t>
        <a:bodyPr/>
        <a:lstStyle/>
        <a:p>
          <a:r>
            <a:rPr lang="en-US" dirty="0" smtClean="0"/>
            <a:t>.</a:t>
          </a:r>
          <a:endParaRPr lang="en-US" dirty="0"/>
        </a:p>
      </dgm:t>
    </dgm:pt>
    <dgm:pt modelId="{1F77612D-0488-4D59-8887-C9772E3DE480}" type="parTrans" cxnId="{206DF124-01BB-4EA6-80D2-08FB8C3FDF9A}">
      <dgm:prSet/>
      <dgm:spPr/>
      <dgm:t>
        <a:bodyPr/>
        <a:lstStyle/>
        <a:p>
          <a:endParaRPr lang="en-US"/>
        </a:p>
      </dgm:t>
    </dgm:pt>
    <dgm:pt modelId="{C71B5CC6-FDAC-45AB-914A-3FBA6DFA6CAA}" type="sibTrans" cxnId="{206DF124-01BB-4EA6-80D2-08FB8C3FDF9A}">
      <dgm:prSet/>
      <dgm:spPr/>
      <dgm:t>
        <a:bodyPr/>
        <a:lstStyle/>
        <a:p>
          <a:endParaRPr lang="en-US"/>
        </a:p>
      </dgm:t>
    </dgm:pt>
    <dgm:pt modelId="{672FE787-2DE4-4A74-9AB4-6D0E0D1FA9E4}" type="pres">
      <dgm:prSet presAssocID="{11256F13-A395-428D-B034-6C3A1F3B216D}" presName="cycle" presStyleCnt="0">
        <dgm:presLayoutVars>
          <dgm:dir/>
          <dgm:resizeHandles val="exact"/>
        </dgm:presLayoutVars>
      </dgm:prSet>
      <dgm:spPr/>
      <dgm:t>
        <a:bodyPr/>
        <a:lstStyle/>
        <a:p>
          <a:endParaRPr lang="en-US"/>
        </a:p>
      </dgm:t>
    </dgm:pt>
    <dgm:pt modelId="{381FDAC6-AC5F-43C1-986A-13054D49E440}" type="pres">
      <dgm:prSet presAssocID="{2BBC0FC0-30C8-4A70-9753-88193AD1C67C}" presName="dummy" presStyleCnt="0"/>
      <dgm:spPr/>
    </dgm:pt>
    <dgm:pt modelId="{2371EF45-44F7-40B3-B355-3F9C36D51B74}" type="pres">
      <dgm:prSet presAssocID="{2BBC0FC0-30C8-4A70-9753-88193AD1C67C}" presName="node" presStyleLbl="revTx" presStyleIdx="0" presStyleCnt="4">
        <dgm:presLayoutVars>
          <dgm:bulletEnabled val="1"/>
        </dgm:presLayoutVars>
      </dgm:prSet>
      <dgm:spPr/>
      <dgm:t>
        <a:bodyPr/>
        <a:lstStyle/>
        <a:p>
          <a:endParaRPr lang="en-US"/>
        </a:p>
      </dgm:t>
    </dgm:pt>
    <dgm:pt modelId="{15DFE8AB-449B-424C-AA09-4A6E7DD3D3F0}" type="pres">
      <dgm:prSet presAssocID="{AA5DFA41-7FED-453C-A606-2DF11922A9A1}" presName="sibTrans" presStyleLbl="node1" presStyleIdx="0" presStyleCnt="4" custLinFactNeighborY="-1888"/>
      <dgm:spPr/>
      <dgm:t>
        <a:bodyPr/>
        <a:lstStyle/>
        <a:p>
          <a:endParaRPr lang="en-US"/>
        </a:p>
      </dgm:t>
    </dgm:pt>
    <dgm:pt modelId="{27F2A021-39AC-4FB5-B6F6-8024ED0C1991}" type="pres">
      <dgm:prSet presAssocID="{3E6B5CEB-2A06-4A9A-9B9F-76ADA5172D32}" presName="dummy" presStyleCnt="0"/>
      <dgm:spPr/>
    </dgm:pt>
    <dgm:pt modelId="{5F9C7510-4354-4E33-9D96-0DD8DFEE014E}" type="pres">
      <dgm:prSet presAssocID="{3E6B5CEB-2A06-4A9A-9B9F-76ADA5172D32}" presName="node" presStyleLbl="revTx" presStyleIdx="1" presStyleCnt="4">
        <dgm:presLayoutVars>
          <dgm:bulletEnabled val="1"/>
        </dgm:presLayoutVars>
      </dgm:prSet>
      <dgm:spPr/>
      <dgm:t>
        <a:bodyPr/>
        <a:lstStyle/>
        <a:p>
          <a:endParaRPr lang="en-US"/>
        </a:p>
      </dgm:t>
    </dgm:pt>
    <dgm:pt modelId="{FC168DD6-7FEE-48D9-81CB-E02CAA14084B}" type="pres">
      <dgm:prSet presAssocID="{A6465CBB-407E-4FC4-B5FD-4DA3156BC72A}" presName="sibTrans" presStyleLbl="node1" presStyleIdx="1" presStyleCnt="4"/>
      <dgm:spPr/>
      <dgm:t>
        <a:bodyPr/>
        <a:lstStyle/>
        <a:p>
          <a:endParaRPr lang="en-US"/>
        </a:p>
      </dgm:t>
    </dgm:pt>
    <dgm:pt modelId="{046F1992-4474-4BCC-83E6-29412BE5F4E6}" type="pres">
      <dgm:prSet presAssocID="{44C14FC4-69AA-44D8-8493-1FF9387166C1}" presName="dummy" presStyleCnt="0"/>
      <dgm:spPr/>
    </dgm:pt>
    <dgm:pt modelId="{66B4B4B8-B5DC-4AE8-9359-61038F8C5593}" type="pres">
      <dgm:prSet presAssocID="{44C14FC4-69AA-44D8-8493-1FF9387166C1}" presName="node" presStyleLbl="revTx" presStyleIdx="2" presStyleCnt="4">
        <dgm:presLayoutVars>
          <dgm:bulletEnabled val="1"/>
        </dgm:presLayoutVars>
      </dgm:prSet>
      <dgm:spPr/>
      <dgm:t>
        <a:bodyPr/>
        <a:lstStyle/>
        <a:p>
          <a:endParaRPr lang="en-US"/>
        </a:p>
      </dgm:t>
    </dgm:pt>
    <dgm:pt modelId="{30615EE3-FBA9-4CA8-8F0D-FF9CAC7A8FA5}" type="pres">
      <dgm:prSet presAssocID="{D2CBC3FE-4F55-4566-83D8-89EE2B5C7B8A}" presName="sibTrans" presStyleLbl="node1" presStyleIdx="2" presStyleCnt="4"/>
      <dgm:spPr/>
      <dgm:t>
        <a:bodyPr/>
        <a:lstStyle/>
        <a:p>
          <a:endParaRPr lang="en-US"/>
        </a:p>
      </dgm:t>
    </dgm:pt>
    <dgm:pt modelId="{86424BB5-143D-4B64-A113-85C638352D1F}" type="pres">
      <dgm:prSet presAssocID="{5E0E6A18-B6E9-454F-A333-2777B1FD9306}" presName="dummy" presStyleCnt="0"/>
      <dgm:spPr/>
    </dgm:pt>
    <dgm:pt modelId="{924561CE-BB05-41F1-B8A4-4AD82FE7D803}" type="pres">
      <dgm:prSet presAssocID="{5E0E6A18-B6E9-454F-A333-2777B1FD9306}" presName="node" presStyleLbl="revTx" presStyleIdx="3" presStyleCnt="4">
        <dgm:presLayoutVars>
          <dgm:bulletEnabled val="1"/>
        </dgm:presLayoutVars>
      </dgm:prSet>
      <dgm:spPr/>
      <dgm:t>
        <a:bodyPr/>
        <a:lstStyle/>
        <a:p>
          <a:endParaRPr lang="en-US"/>
        </a:p>
      </dgm:t>
    </dgm:pt>
    <dgm:pt modelId="{6AE51239-B532-4055-B0A9-ADEAA705E290}" type="pres">
      <dgm:prSet presAssocID="{C71B5CC6-FDAC-45AB-914A-3FBA6DFA6CAA}" presName="sibTrans" presStyleLbl="node1" presStyleIdx="3" presStyleCnt="4"/>
      <dgm:spPr/>
      <dgm:t>
        <a:bodyPr/>
        <a:lstStyle/>
        <a:p>
          <a:endParaRPr lang="en-US"/>
        </a:p>
      </dgm:t>
    </dgm:pt>
  </dgm:ptLst>
  <dgm:cxnLst>
    <dgm:cxn modelId="{FF267971-EC92-4A66-BDA9-27546CB1DE7F}" type="presOf" srcId="{C71B5CC6-FDAC-45AB-914A-3FBA6DFA6CAA}" destId="{6AE51239-B532-4055-B0A9-ADEAA705E290}" srcOrd="0" destOrd="0" presId="urn:microsoft.com/office/officeart/2005/8/layout/cycle1"/>
    <dgm:cxn modelId="{1BF56F78-2CAB-4698-9C37-FCE07B24010C}" type="presOf" srcId="{D2CBC3FE-4F55-4566-83D8-89EE2B5C7B8A}" destId="{30615EE3-FBA9-4CA8-8F0D-FF9CAC7A8FA5}" srcOrd="0" destOrd="0" presId="urn:microsoft.com/office/officeart/2005/8/layout/cycle1"/>
    <dgm:cxn modelId="{D4565174-9FDE-47E9-9131-46D91D2F4339}" type="presOf" srcId="{2BBC0FC0-30C8-4A70-9753-88193AD1C67C}" destId="{2371EF45-44F7-40B3-B355-3F9C36D51B74}" srcOrd="0" destOrd="0" presId="urn:microsoft.com/office/officeart/2005/8/layout/cycle1"/>
    <dgm:cxn modelId="{BF147142-D9B7-44C8-AA31-A6179831AE20}" type="presOf" srcId="{3E6B5CEB-2A06-4A9A-9B9F-76ADA5172D32}" destId="{5F9C7510-4354-4E33-9D96-0DD8DFEE014E}" srcOrd="0" destOrd="0" presId="urn:microsoft.com/office/officeart/2005/8/layout/cycle1"/>
    <dgm:cxn modelId="{4F49250B-8DBA-4765-928B-F94E0E3C3737}" srcId="{11256F13-A395-428D-B034-6C3A1F3B216D}" destId="{3E6B5CEB-2A06-4A9A-9B9F-76ADA5172D32}" srcOrd="1" destOrd="0" parTransId="{8077D904-DD98-44EC-A3DA-43EEF4D354B8}" sibTransId="{A6465CBB-407E-4FC4-B5FD-4DA3156BC72A}"/>
    <dgm:cxn modelId="{49A037FD-779C-4724-9C84-A41E392A9487}" srcId="{11256F13-A395-428D-B034-6C3A1F3B216D}" destId="{2BBC0FC0-30C8-4A70-9753-88193AD1C67C}" srcOrd="0" destOrd="0" parTransId="{9C4C451D-B172-4050-8C23-8BABA10C01B3}" sibTransId="{AA5DFA41-7FED-453C-A606-2DF11922A9A1}"/>
    <dgm:cxn modelId="{A4A4791B-8CC9-4C1D-AB4B-C01BE97E71EA}" srcId="{11256F13-A395-428D-B034-6C3A1F3B216D}" destId="{44C14FC4-69AA-44D8-8493-1FF9387166C1}" srcOrd="2" destOrd="0" parTransId="{A5C62E08-1811-4852-8D18-26B617CBC3AC}" sibTransId="{D2CBC3FE-4F55-4566-83D8-89EE2B5C7B8A}"/>
    <dgm:cxn modelId="{08084118-0CEB-4D87-90F7-825B170786D3}" type="presOf" srcId="{5E0E6A18-B6E9-454F-A333-2777B1FD9306}" destId="{924561CE-BB05-41F1-B8A4-4AD82FE7D803}" srcOrd="0" destOrd="0" presId="urn:microsoft.com/office/officeart/2005/8/layout/cycle1"/>
    <dgm:cxn modelId="{64E38CA4-A03A-4720-8762-36E727AFD427}" type="presOf" srcId="{11256F13-A395-428D-B034-6C3A1F3B216D}" destId="{672FE787-2DE4-4A74-9AB4-6D0E0D1FA9E4}" srcOrd="0" destOrd="0" presId="urn:microsoft.com/office/officeart/2005/8/layout/cycle1"/>
    <dgm:cxn modelId="{206DF124-01BB-4EA6-80D2-08FB8C3FDF9A}" srcId="{11256F13-A395-428D-B034-6C3A1F3B216D}" destId="{5E0E6A18-B6E9-454F-A333-2777B1FD9306}" srcOrd="3" destOrd="0" parTransId="{1F77612D-0488-4D59-8887-C9772E3DE480}" sibTransId="{C71B5CC6-FDAC-45AB-914A-3FBA6DFA6CAA}"/>
    <dgm:cxn modelId="{63C03D0A-3688-4BF8-9986-618D4B892380}" type="presOf" srcId="{A6465CBB-407E-4FC4-B5FD-4DA3156BC72A}" destId="{FC168DD6-7FEE-48D9-81CB-E02CAA14084B}" srcOrd="0" destOrd="0" presId="urn:microsoft.com/office/officeart/2005/8/layout/cycle1"/>
    <dgm:cxn modelId="{F8F0D269-59C7-4648-A1E8-C2743A44168E}" type="presOf" srcId="{AA5DFA41-7FED-453C-A606-2DF11922A9A1}" destId="{15DFE8AB-449B-424C-AA09-4A6E7DD3D3F0}" srcOrd="0" destOrd="0" presId="urn:microsoft.com/office/officeart/2005/8/layout/cycle1"/>
    <dgm:cxn modelId="{BD1C24B0-43F2-44CE-A1C0-53716A69DE64}" type="presOf" srcId="{44C14FC4-69AA-44D8-8493-1FF9387166C1}" destId="{66B4B4B8-B5DC-4AE8-9359-61038F8C5593}" srcOrd="0" destOrd="0" presId="urn:microsoft.com/office/officeart/2005/8/layout/cycle1"/>
    <dgm:cxn modelId="{9239B783-C904-45A3-8C7C-055B7F42405B}" type="presParOf" srcId="{672FE787-2DE4-4A74-9AB4-6D0E0D1FA9E4}" destId="{381FDAC6-AC5F-43C1-986A-13054D49E440}" srcOrd="0" destOrd="0" presId="urn:microsoft.com/office/officeart/2005/8/layout/cycle1"/>
    <dgm:cxn modelId="{7393E9D6-BDAE-42B4-A5ED-A38E05937D3A}" type="presParOf" srcId="{672FE787-2DE4-4A74-9AB4-6D0E0D1FA9E4}" destId="{2371EF45-44F7-40B3-B355-3F9C36D51B74}" srcOrd="1" destOrd="0" presId="urn:microsoft.com/office/officeart/2005/8/layout/cycle1"/>
    <dgm:cxn modelId="{4DD3A2F4-A8E1-4C14-BAC9-889DAB59247C}" type="presParOf" srcId="{672FE787-2DE4-4A74-9AB4-6D0E0D1FA9E4}" destId="{15DFE8AB-449B-424C-AA09-4A6E7DD3D3F0}" srcOrd="2" destOrd="0" presId="urn:microsoft.com/office/officeart/2005/8/layout/cycle1"/>
    <dgm:cxn modelId="{97B008D6-3781-43F0-804C-160B4D9B0B34}" type="presParOf" srcId="{672FE787-2DE4-4A74-9AB4-6D0E0D1FA9E4}" destId="{27F2A021-39AC-4FB5-B6F6-8024ED0C1991}" srcOrd="3" destOrd="0" presId="urn:microsoft.com/office/officeart/2005/8/layout/cycle1"/>
    <dgm:cxn modelId="{ED41EC18-A537-41DB-B185-BDEE25CB9AB2}" type="presParOf" srcId="{672FE787-2DE4-4A74-9AB4-6D0E0D1FA9E4}" destId="{5F9C7510-4354-4E33-9D96-0DD8DFEE014E}" srcOrd="4" destOrd="0" presId="urn:microsoft.com/office/officeart/2005/8/layout/cycle1"/>
    <dgm:cxn modelId="{328B63E2-CA69-4384-B0B9-4F82CA251A61}" type="presParOf" srcId="{672FE787-2DE4-4A74-9AB4-6D0E0D1FA9E4}" destId="{FC168DD6-7FEE-48D9-81CB-E02CAA14084B}" srcOrd="5" destOrd="0" presId="urn:microsoft.com/office/officeart/2005/8/layout/cycle1"/>
    <dgm:cxn modelId="{5D0F4B4B-38F7-4045-AA8D-2B7F99206DF6}" type="presParOf" srcId="{672FE787-2DE4-4A74-9AB4-6D0E0D1FA9E4}" destId="{046F1992-4474-4BCC-83E6-29412BE5F4E6}" srcOrd="6" destOrd="0" presId="urn:microsoft.com/office/officeart/2005/8/layout/cycle1"/>
    <dgm:cxn modelId="{B00CF28F-73F9-4466-8B9A-77DF1EB52939}" type="presParOf" srcId="{672FE787-2DE4-4A74-9AB4-6D0E0D1FA9E4}" destId="{66B4B4B8-B5DC-4AE8-9359-61038F8C5593}" srcOrd="7" destOrd="0" presId="urn:microsoft.com/office/officeart/2005/8/layout/cycle1"/>
    <dgm:cxn modelId="{1650A336-DBD0-49B3-B005-F92AE0A796A3}" type="presParOf" srcId="{672FE787-2DE4-4A74-9AB4-6D0E0D1FA9E4}" destId="{30615EE3-FBA9-4CA8-8F0D-FF9CAC7A8FA5}" srcOrd="8" destOrd="0" presId="urn:microsoft.com/office/officeart/2005/8/layout/cycle1"/>
    <dgm:cxn modelId="{022563A5-F143-43EB-B269-F2ECD73852CF}" type="presParOf" srcId="{672FE787-2DE4-4A74-9AB4-6D0E0D1FA9E4}" destId="{86424BB5-143D-4B64-A113-85C638352D1F}" srcOrd="9" destOrd="0" presId="urn:microsoft.com/office/officeart/2005/8/layout/cycle1"/>
    <dgm:cxn modelId="{4065FB0E-7B40-4B44-AA58-43D94A1089BD}" type="presParOf" srcId="{672FE787-2DE4-4A74-9AB4-6D0E0D1FA9E4}" destId="{924561CE-BB05-41F1-B8A4-4AD82FE7D803}" srcOrd="10" destOrd="0" presId="urn:microsoft.com/office/officeart/2005/8/layout/cycle1"/>
    <dgm:cxn modelId="{A25CD9BB-FAA5-49C1-B8D0-3F0EA4D377CC}" type="presParOf" srcId="{672FE787-2DE4-4A74-9AB4-6D0E0D1FA9E4}" destId="{6AE51239-B532-4055-B0A9-ADEAA705E290}" srcOrd="11" destOrd="0" presId="urn:microsoft.com/office/officeart/2005/8/layout/cycle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DDFAC9-FE38-4C37-8769-B1C4E26813E0}" type="datetimeFigureOut">
              <a:rPr lang="en-US" smtClean="0"/>
              <a:t>6/8/2017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D5F02A-B2F6-456D-B172-2F463F32CB9E}" type="slidenum">
              <a:rPr lang="en-US" smtClean="0"/>
              <a:t>‹#›</a:t>
            </a:fld>
            <a:endParaRPr lang="en-US"/>
          </a:p>
        </p:txBody>
      </p:sp>
    </p:spTree>
    <p:extLst>
      <p:ext uri="{BB962C8B-B14F-4D97-AF65-F5344CB8AC3E}">
        <p14:creationId xmlns:p14="http://schemas.microsoft.com/office/powerpoint/2010/main" val="403650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1</a:t>
            </a:fld>
            <a:endParaRPr lang="en-US"/>
          </a:p>
        </p:txBody>
      </p:sp>
    </p:spTree>
    <p:extLst>
      <p:ext uri="{BB962C8B-B14F-4D97-AF65-F5344CB8AC3E}">
        <p14:creationId xmlns:p14="http://schemas.microsoft.com/office/powerpoint/2010/main" val="1972793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 of you are</a:t>
            </a:r>
            <a:r>
              <a:rPr lang="en-US" baseline="0" dirty="0" smtClean="0"/>
              <a:t> probably familiar with the Indian story of the Blind men and the Elephant, or in other versions, the Elephant in the Dark. The story comes in many versions, but the common theme is that a group of men disagrees about the nature of an elephant because they are unable to perceive beyond a small portion of its body. If you will indulge me, I’d like to read a portion of one of my favorite versions of this story, but the Persian Poet </a:t>
            </a:r>
            <a:r>
              <a:rPr lang="en-US" baseline="0" dirty="0" err="1" smtClean="0"/>
              <a:t>Rumi</a:t>
            </a:r>
            <a:r>
              <a:rPr lang="en-US" baseline="0" dirty="0" smtClean="0"/>
              <a:t>. </a:t>
            </a:r>
          </a:p>
        </p:txBody>
      </p:sp>
      <p:sp>
        <p:nvSpPr>
          <p:cNvPr id="4" name="Slide Number Placeholder 3"/>
          <p:cNvSpPr>
            <a:spLocks noGrp="1"/>
          </p:cNvSpPr>
          <p:nvPr>
            <p:ph type="sldNum" sz="quarter" idx="10"/>
          </p:nvPr>
        </p:nvSpPr>
        <p:spPr/>
        <p:txBody>
          <a:bodyPr/>
          <a:lstStyle/>
          <a:p>
            <a:pPr>
              <a:defRPr/>
            </a:pPr>
            <a:fld id="{B9A314F2-42FB-4C3B-91E6-56C63EF3B80B}" type="slidenum">
              <a:rPr lang="en-US" smtClean="0"/>
              <a:pPr>
                <a:defRPr/>
              </a:pPr>
              <a:t>16</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t>Luckily, regardless if you are a paleontologist, a field biologist or a comparative biologist, you basically study the same thing. We have two populations, separated by time, and we measure a change in mean.</a:t>
            </a:r>
          </a:p>
        </p:txBody>
      </p:sp>
      <p:sp>
        <p:nvSpPr>
          <p:cNvPr id="81924"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8D5244E3-2728-4A0E-8011-E3FC8147B049}" type="slidenum">
              <a:rPr lang="en-US" smtClean="0"/>
              <a:pPr fontAlgn="base">
                <a:spcBef>
                  <a:spcPct val="0"/>
                </a:spcBef>
                <a:spcAft>
                  <a:spcPct val="0"/>
                </a:spcAft>
                <a:defRPr/>
              </a:pPr>
              <a:t>17</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FC56A9-71FA-49A8-A49B-73E0C4B6E024}" type="slidenum">
              <a:rPr lang="en-US" smtClean="0"/>
              <a:pPr>
                <a:defRPr/>
              </a:pPr>
              <a:t>28</a:t>
            </a:fld>
            <a:endParaRPr lang="en-US"/>
          </a:p>
        </p:txBody>
      </p:sp>
    </p:spTree>
    <p:extLst>
      <p:ext uri="{BB962C8B-B14F-4D97-AF65-F5344CB8AC3E}">
        <p14:creationId xmlns:p14="http://schemas.microsoft.com/office/powerpoint/2010/main" val="4070509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visualizing the paradox of stasis</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29</a:t>
            </a:fld>
            <a:endParaRPr lang="en-US"/>
          </a:p>
        </p:txBody>
      </p:sp>
    </p:spTree>
    <p:extLst>
      <p:ext uri="{BB962C8B-B14F-4D97-AF65-F5344CB8AC3E}">
        <p14:creationId xmlns:p14="http://schemas.microsoft.com/office/powerpoint/2010/main" val="3599556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98308"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F7E1967-9CA4-4888-BF92-20697FC4C483}" type="slidenum">
              <a:rPr lang="en-US" smtClean="0"/>
              <a:pPr fontAlgn="base">
                <a:spcBef>
                  <a:spcPct val="0"/>
                </a:spcBef>
                <a:spcAft>
                  <a:spcPct val="0"/>
                </a:spcAft>
                <a:defRPr/>
              </a:pPr>
              <a:t>30</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99332" name="Slide Number Placeholder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E90CF8C-1F07-47AE-AE62-BD7541CB13D2}" type="slidenum">
              <a:rPr lang="en-US" smtClean="0"/>
              <a:pPr fontAlgn="base">
                <a:spcBef>
                  <a:spcPct val="0"/>
                </a:spcBef>
                <a:spcAft>
                  <a:spcPct val="0"/>
                </a:spcAft>
                <a:defRPr/>
              </a:pPr>
              <a:t>31</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consistent parameter</a:t>
            </a:r>
            <a:r>
              <a:rPr lang="en-US" baseline="0" dirty="0" smtClean="0"/>
              <a:t> estimates across timescales – common pattern</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32</a:t>
            </a:fld>
            <a:endParaRPr lang="en-US"/>
          </a:p>
        </p:txBody>
      </p:sp>
    </p:spTree>
    <p:extLst>
      <p:ext uri="{BB962C8B-B14F-4D97-AF65-F5344CB8AC3E}">
        <p14:creationId xmlns:p14="http://schemas.microsoft.com/office/powerpoint/2010/main" val="1098895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 squashed stabilizing selection can look like disruptive selection, but just sloshing around a larger</a:t>
            </a:r>
            <a:r>
              <a:rPr lang="en-US" baseline="0" dirty="0" smtClean="0"/>
              <a:t> adaptive peak</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36</a:t>
            </a:fld>
            <a:endParaRPr lang="en-US"/>
          </a:p>
        </p:txBody>
      </p:sp>
    </p:spTree>
    <p:extLst>
      <p:ext uri="{BB962C8B-B14F-4D97-AF65-F5344CB8AC3E}">
        <p14:creationId xmlns:p14="http://schemas.microsoft.com/office/powerpoint/2010/main" val="1907316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Interactions keep</a:t>
            </a:r>
            <a:r>
              <a:rPr lang="en-US" baseline="0" dirty="0" smtClean="0"/>
              <a:t> species from diverging too far- delays evolution</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37</a:t>
            </a:fld>
            <a:endParaRPr lang="en-US"/>
          </a:p>
        </p:txBody>
      </p:sp>
    </p:spTree>
    <p:extLst>
      <p:ext uri="{BB962C8B-B14F-4D97-AF65-F5344CB8AC3E}">
        <p14:creationId xmlns:p14="http://schemas.microsoft.com/office/powerpoint/2010/main" val="2563435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adaptation</a:t>
            </a:r>
            <a:r>
              <a:rPr lang="en-US" baseline="0" dirty="0" smtClean="0"/>
              <a:t> tracking abiotic factors</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38</a:t>
            </a:fld>
            <a:endParaRPr lang="en-US"/>
          </a:p>
        </p:txBody>
      </p:sp>
    </p:spTree>
    <p:extLst>
      <p:ext uri="{BB962C8B-B14F-4D97-AF65-F5344CB8AC3E}">
        <p14:creationId xmlns:p14="http://schemas.microsoft.com/office/powerpoint/2010/main" val="3160170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7FC56A9-71FA-49A8-A49B-73E0C4B6E024}" type="slidenum">
              <a:rPr lang="en-US" smtClean="0"/>
              <a:pPr>
                <a:defRPr/>
              </a:pPr>
              <a:t>2</a:t>
            </a:fld>
            <a:endParaRPr lang="en-US"/>
          </a:p>
        </p:txBody>
      </p:sp>
    </p:spTree>
    <p:extLst>
      <p:ext uri="{BB962C8B-B14F-4D97-AF65-F5344CB8AC3E}">
        <p14:creationId xmlns:p14="http://schemas.microsoft.com/office/powerpoint/2010/main" val="38613781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Log2/Alpha: phylogenetic half-life, expected time to get to optimum</a:t>
            </a:r>
            <a:endParaRPr lang="en-US" dirty="0"/>
          </a:p>
        </p:txBody>
      </p:sp>
      <p:sp>
        <p:nvSpPr>
          <p:cNvPr id="4" name="Slide Number Placeholder 3"/>
          <p:cNvSpPr>
            <a:spLocks noGrp="1"/>
          </p:cNvSpPr>
          <p:nvPr>
            <p:ph type="sldNum" sz="quarter" idx="10"/>
          </p:nvPr>
        </p:nvSpPr>
        <p:spPr/>
        <p:txBody>
          <a:bodyPr/>
          <a:lstStyle/>
          <a:p>
            <a:fld id="{C9CDA2C4-E26D-4C88-A33D-4BB2393C1611}" type="slidenum">
              <a:rPr lang="en-US" smtClean="0"/>
              <a:t>48</a:t>
            </a:fld>
            <a:endParaRPr lang="en-US"/>
          </a:p>
        </p:txBody>
      </p:sp>
    </p:spTree>
    <p:extLst>
      <p:ext uri="{BB962C8B-B14F-4D97-AF65-F5344CB8AC3E}">
        <p14:creationId xmlns:p14="http://schemas.microsoft.com/office/powerpoint/2010/main" val="1140830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Reversible jump – searches among possible shift</a:t>
            </a:r>
            <a:r>
              <a:rPr lang="en-US" baseline="0" dirty="0" smtClean="0"/>
              <a:t> patterns</a:t>
            </a:r>
          </a:p>
          <a:p>
            <a:r>
              <a:rPr lang="en-US" baseline="0" dirty="0" smtClean="0"/>
              <a:t>(but doesn’t tell you what is causing the adaptation)</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52</a:t>
            </a:fld>
            <a:endParaRPr lang="en-US"/>
          </a:p>
        </p:txBody>
      </p:sp>
    </p:spTree>
    <p:extLst>
      <p:ext uri="{BB962C8B-B14F-4D97-AF65-F5344CB8AC3E}">
        <p14:creationId xmlns:p14="http://schemas.microsoft.com/office/powerpoint/2010/main" val="3489728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Biodiversity</a:t>
            </a:r>
            <a:r>
              <a:rPr lang="en-US" baseline="0" dirty="0" smtClean="0"/>
              <a:t> time – a curved line through phylogeny</a:t>
            </a:r>
          </a:p>
          <a:p>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53</a:t>
            </a:fld>
            <a:endParaRPr lang="en-US"/>
          </a:p>
        </p:txBody>
      </p:sp>
    </p:spTree>
    <p:extLst>
      <p:ext uri="{BB962C8B-B14F-4D97-AF65-F5344CB8AC3E}">
        <p14:creationId xmlns:p14="http://schemas.microsoft.com/office/powerpoint/2010/main" val="2567492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Comparative methods: phylogenetic natural</a:t>
            </a:r>
            <a:r>
              <a:rPr lang="en-US" baseline="0" dirty="0" smtClean="0"/>
              <a:t> history. What pattern do you need to explain?</a:t>
            </a:r>
          </a:p>
          <a:p>
            <a:r>
              <a:rPr lang="en-US" baseline="0" dirty="0" smtClean="0"/>
              <a:t>Descriptive, observational of macro-evolution. Seeing the patterns may be sufficient.</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54</a:t>
            </a:fld>
            <a:endParaRPr lang="en-US"/>
          </a:p>
        </p:txBody>
      </p:sp>
    </p:spTree>
    <p:extLst>
      <p:ext uri="{BB962C8B-B14F-4D97-AF65-F5344CB8AC3E}">
        <p14:creationId xmlns:p14="http://schemas.microsoft.com/office/powerpoint/2010/main" val="4041166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 school student! Can you explain turtle body size using their habitat?</a:t>
            </a:r>
          </a:p>
          <a:p>
            <a:r>
              <a:rPr lang="en-US" dirty="0" smtClean="0"/>
              <a:t>Test a</a:t>
            </a:r>
            <a:r>
              <a:rPr lang="en-US" baseline="0" dirty="0" smtClean="0"/>
              <a:t> priori hypotheses first. Then could explore … in reverse is problematic (trying to explain shifts for the first time after bayou)</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56</a:t>
            </a:fld>
            <a:endParaRPr lang="en-US"/>
          </a:p>
        </p:txBody>
      </p:sp>
    </p:spTree>
    <p:extLst>
      <p:ext uri="{BB962C8B-B14F-4D97-AF65-F5344CB8AC3E}">
        <p14:creationId xmlns:p14="http://schemas.microsoft.com/office/powerpoint/2010/main" val="2334277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Circle size- support for</a:t>
            </a:r>
            <a:r>
              <a:rPr lang="en-US" baseline="0" dirty="0" smtClean="0"/>
              <a:t> switch</a:t>
            </a:r>
          </a:p>
          <a:p>
            <a:r>
              <a:rPr lang="en-US" baseline="0" dirty="0" smtClean="0"/>
              <a:t>Only one shift in this model favors body plan explanation</a:t>
            </a:r>
          </a:p>
          <a:p>
            <a:r>
              <a:rPr lang="en-US" baseline="0" dirty="0" smtClean="0"/>
              <a:t>Surface: like bayou but with a likelihood approach</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57</a:t>
            </a:fld>
            <a:endParaRPr lang="en-US"/>
          </a:p>
        </p:txBody>
      </p:sp>
    </p:spTree>
    <p:extLst>
      <p:ext uri="{BB962C8B-B14F-4D97-AF65-F5344CB8AC3E}">
        <p14:creationId xmlns:p14="http://schemas.microsoft.com/office/powerpoint/2010/main" val="1575585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ecoMORPHS</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67</a:t>
            </a:fld>
            <a:endParaRPr lang="en-US"/>
          </a:p>
        </p:txBody>
      </p:sp>
    </p:spTree>
    <p:extLst>
      <p:ext uri="{BB962C8B-B14F-4D97-AF65-F5344CB8AC3E}">
        <p14:creationId xmlns:p14="http://schemas.microsoft.com/office/powerpoint/2010/main" val="2132931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CDA2C4-E26D-4C88-A33D-4BB2393C1611}" type="slidenum">
              <a:rPr lang="en-US" smtClean="0"/>
              <a:t>71</a:t>
            </a:fld>
            <a:endParaRPr lang="en-US"/>
          </a:p>
        </p:txBody>
      </p:sp>
    </p:spTree>
    <p:extLst>
      <p:ext uri="{BB962C8B-B14F-4D97-AF65-F5344CB8AC3E}">
        <p14:creationId xmlns:p14="http://schemas.microsoft.com/office/powerpoint/2010/main" val="2933488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3</a:t>
            </a:fld>
            <a:endParaRPr lang="en-US"/>
          </a:p>
        </p:txBody>
      </p:sp>
    </p:spTree>
    <p:extLst>
      <p:ext uri="{BB962C8B-B14F-4D97-AF65-F5344CB8AC3E}">
        <p14:creationId xmlns:p14="http://schemas.microsoft.com/office/powerpoint/2010/main" val="3028394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4D71F0E-BD4A-494F-879A-966BB3BC3740}" type="slidenum">
              <a:rPr lang="en-US" smtClean="0"/>
              <a:pPr>
                <a:defRPr/>
              </a:pPr>
              <a:t>5</a:t>
            </a:fld>
            <a:endParaRPr lang="en-US"/>
          </a:p>
        </p:txBody>
      </p:sp>
    </p:spTree>
    <p:extLst>
      <p:ext uri="{BB962C8B-B14F-4D97-AF65-F5344CB8AC3E}">
        <p14:creationId xmlns:p14="http://schemas.microsoft.com/office/powerpoint/2010/main" val="2957444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D4D71F0E-BD4A-494F-879A-966BB3BC3740}" type="slidenum">
              <a:rPr lang="en-US" smtClean="0"/>
              <a:pPr>
                <a:defRPr/>
              </a:pPr>
              <a:t>7</a:t>
            </a:fld>
            <a:endParaRPr lang="en-US"/>
          </a:p>
        </p:txBody>
      </p:sp>
    </p:spTree>
    <p:extLst>
      <p:ext uri="{BB962C8B-B14F-4D97-AF65-F5344CB8AC3E}">
        <p14:creationId xmlns:p14="http://schemas.microsoft.com/office/powerpoint/2010/main" val="13915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change in a trait: minor in microevolution</a:t>
            </a:r>
          </a:p>
          <a:p>
            <a:r>
              <a:rPr lang="en-US" dirty="0" smtClean="0"/>
              <a:t>But</a:t>
            </a:r>
            <a:r>
              <a:rPr lang="en-US" baseline="0" dirty="0" smtClean="0"/>
              <a:t> on </a:t>
            </a:r>
            <a:r>
              <a:rPr lang="en-US" baseline="0" dirty="0" err="1" smtClean="0"/>
              <a:t>macroevolutionary</a:t>
            </a:r>
            <a:r>
              <a:rPr lang="en-US" baseline="0" dirty="0" smtClean="0"/>
              <a:t> scale: </a:t>
            </a:r>
            <a:r>
              <a:rPr lang="en-US" baseline="0" dirty="0" err="1" smtClean="0"/>
              <a:t>waaay</a:t>
            </a:r>
            <a:r>
              <a:rPr lang="en-US" baseline="0" dirty="0" smtClean="0"/>
              <a:t> too big</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11</a:t>
            </a:fld>
            <a:endParaRPr lang="en-US"/>
          </a:p>
        </p:txBody>
      </p:sp>
    </p:spTree>
    <p:extLst>
      <p:ext uri="{BB962C8B-B14F-4D97-AF65-F5344CB8AC3E}">
        <p14:creationId xmlns:p14="http://schemas.microsoft.com/office/powerpoint/2010/main" val="1537764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Punctuated </a:t>
            </a:r>
            <a:r>
              <a:rPr lang="en-US" dirty="0" err="1" smtClean="0"/>
              <a:t>equlibrium</a:t>
            </a:r>
            <a:r>
              <a:rPr lang="en-US" dirty="0" smtClean="0"/>
              <a:t>?</a:t>
            </a:r>
            <a:endParaRPr lang="en-US" dirty="0"/>
          </a:p>
        </p:txBody>
      </p:sp>
      <p:sp>
        <p:nvSpPr>
          <p:cNvPr id="4" name="Slide Number Placeholder 3"/>
          <p:cNvSpPr>
            <a:spLocks noGrp="1"/>
          </p:cNvSpPr>
          <p:nvPr>
            <p:ph type="sldNum" sz="quarter" idx="10"/>
          </p:nvPr>
        </p:nvSpPr>
        <p:spPr/>
        <p:txBody>
          <a:bodyPr/>
          <a:lstStyle/>
          <a:p>
            <a:fld id="{0DD5F02A-B2F6-456D-B172-2F463F32CB9E}" type="slidenum">
              <a:rPr lang="en-US" smtClean="0"/>
              <a:t>12</a:t>
            </a:fld>
            <a:endParaRPr lang="en-US"/>
          </a:p>
        </p:txBody>
      </p:sp>
    </p:spTree>
    <p:extLst>
      <p:ext uri="{BB962C8B-B14F-4D97-AF65-F5344CB8AC3E}">
        <p14:creationId xmlns:p14="http://schemas.microsoft.com/office/powerpoint/2010/main" val="334196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 headlines from Kingsolver’s</a:t>
            </a:r>
            <a:r>
              <a:rPr lang="en-US" baseline="0" dirty="0" smtClean="0"/>
              <a:t> paper?</a:t>
            </a:r>
            <a:endParaRPr lang="en-US" dirty="0"/>
          </a:p>
        </p:txBody>
      </p:sp>
      <p:sp>
        <p:nvSpPr>
          <p:cNvPr id="4" name="Slide Number Placeholder 3"/>
          <p:cNvSpPr>
            <a:spLocks noGrp="1"/>
          </p:cNvSpPr>
          <p:nvPr>
            <p:ph type="sldNum" sz="quarter" idx="10"/>
          </p:nvPr>
        </p:nvSpPr>
        <p:spPr/>
        <p:txBody>
          <a:bodyPr/>
          <a:lstStyle/>
          <a:p>
            <a:pPr>
              <a:defRPr/>
            </a:pPr>
            <a:fld id="{37FC56A9-71FA-49A8-A49B-73E0C4B6E024}" type="slidenum">
              <a:rPr lang="en-US" smtClean="0"/>
              <a:pPr>
                <a:defRPr/>
              </a:pPr>
              <a:t>13</a:t>
            </a:fld>
            <a:endParaRPr lang="en-US"/>
          </a:p>
        </p:txBody>
      </p:sp>
    </p:spTree>
    <p:extLst>
      <p:ext uri="{BB962C8B-B14F-4D97-AF65-F5344CB8AC3E}">
        <p14:creationId xmlns:p14="http://schemas.microsoft.com/office/powerpoint/2010/main" val="2526400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Scaling</a:t>
            </a:r>
            <a:r>
              <a:rPr lang="en-US" baseline="0" dirty="0" smtClean="0"/>
              <a:t> across the tree of life however, reveals a dramatic phenotypic diversity, and we find that evolution behaves not too differently than Brownian motion. </a:t>
            </a:r>
            <a:endParaRPr lang="en-US" dirty="0"/>
          </a:p>
        </p:txBody>
      </p:sp>
      <p:sp>
        <p:nvSpPr>
          <p:cNvPr id="4" name="Slide Number Placeholder 3"/>
          <p:cNvSpPr>
            <a:spLocks noGrp="1"/>
          </p:cNvSpPr>
          <p:nvPr>
            <p:ph type="sldNum" sz="quarter" idx="10"/>
          </p:nvPr>
        </p:nvSpPr>
        <p:spPr/>
        <p:txBody>
          <a:bodyPr/>
          <a:lstStyle/>
          <a:p>
            <a:pPr>
              <a:defRPr/>
            </a:pPr>
            <a:fld id="{B9A314F2-42FB-4C3B-91E6-56C63EF3B80B}" type="slidenum">
              <a:rPr lang="en-US" smtClean="0"/>
              <a:pPr>
                <a:defRPr/>
              </a:pPr>
              <a:t>15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E46A6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6024C3A-1F08-48A1-B175-287A04E65558}" type="datetimeFigureOut">
              <a:rPr lang="en-US" smtClean="0"/>
              <a:t>6/8/2017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108201920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024C3A-1F08-48A1-B175-287A04E65558}" type="datetimeFigureOut">
              <a:rPr lang="en-US" smtClean="0"/>
              <a:t>6/8/2017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2204131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6024C3A-1F08-48A1-B175-287A04E65558}" type="datetimeFigureOut">
              <a:rPr lang="en-US" smtClean="0"/>
              <a:t>6/8/2017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768625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91C7A9"/>
                </a:solidFill>
                <a:latin typeface="Aharoni" pitchFamily="2" charset="-79"/>
                <a:cs typeface="Aharoni" pitchFamily="2" charset="-79"/>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bg1">
                    <a:lumMod val="85000"/>
                  </a:schemeClr>
                </a:solidFill>
                <a:latin typeface="Minion Pro Cond" pitchFamily="18" charset="0"/>
              </a:defRPr>
            </a:lvl1pPr>
            <a:lvl2pPr>
              <a:defRPr>
                <a:solidFill>
                  <a:schemeClr val="bg1">
                    <a:lumMod val="85000"/>
                  </a:schemeClr>
                </a:solidFill>
                <a:latin typeface="Minion Pro Cond" pitchFamily="18" charset="0"/>
              </a:defRPr>
            </a:lvl2pPr>
            <a:lvl3pPr>
              <a:defRPr>
                <a:solidFill>
                  <a:schemeClr val="bg1">
                    <a:lumMod val="85000"/>
                  </a:schemeClr>
                </a:solidFill>
                <a:latin typeface="Minion Pro Cond" pitchFamily="18" charset="0"/>
              </a:defRPr>
            </a:lvl3pPr>
            <a:lvl4pPr>
              <a:defRPr>
                <a:solidFill>
                  <a:schemeClr val="bg1">
                    <a:lumMod val="85000"/>
                  </a:schemeClr>
                </a:solidFill>
                <a:latin typeface="Minion Pro Cond" pitchFamily="18" charset="0"/>
              </a:defRPr>
            </a:lvl4pPr>
            <a:lvl5pPr>
              <a:defRPr>
                <a:solidFill>
                  <a:schemeClr val="bg1">
                    <a:lumMod val="85000"/>
                  </a:schemeClr>
                </a:solidFill>
                <a:latin typeface="Minion Pro Cond"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F6024C3A-1F08-48A1-B175-287A04E65558}" type="datetimeFigureOut">
              <a:rPr lang="en-US" smtClean="0"/>
              <a:t>6/8/2017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40639734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F6024C3A-1F08-48A1-B175-287A04E65558}" type="datetimeFigureOut">
              <a:rPr lang="en-US" smtClean="0"/>
              <a:t>6/8/2017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17399397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6024C3A-1F08-48A1-B175-287A04E65558}" type="datetimeFigureOut">
              <a:rPr lang="en-US" smtClean="0"/>
              <a:t>6/8/2017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3664503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6024C3A-1F08-48A1-B175-287A04E65558}" type="datetimeFigureOut">
              <a:rPr lang="en-US" smtClean="0"/>
              <a:t>6/8/2017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2954746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6024C3A-1F08-48A1-B175-287A04E65558}" type="datetimeFigureOut">
              <a:rPr lang="en-US" smtClean="0"/>
              <a:t>6/8/2017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154823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024C3A-1F08-48A1-B175-287A04E65558}" type="datetimeFigureOut">
              <a:rPr lang="en-US" smtClean="0"/>
              <a:t>6/8/2017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45016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024C3A-1F08-48A1-B175-287A04E65558}" type="datetimeFigureOut">
              <a:rPr lang="en-US" smtClean="0"/>
              <a:t>6/8/2017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1978372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024C3A-1F08-48A1-B175-287A04E65558}" type="datetimeFigureOut">
              <a:rPr lang="en-US" smtClean="0"/>
              <a:t>6/8/2017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AFA7BB-977D-48AB-A83D-5637BAAD3C20}" type="slidenum">
              <a:rPr lang="en-US" smtClean="0"/>
              <a:t>‹#›</a:t>
            </a:fld>
            <a:endParaRPr lang="en-US"/>
          </a:p>
        </p:txBody>
      </p:sp>
    </p:spTree>
    <p:extLst>
      <p:ext uri="{BB962C8B-B14F-4D97-AF65-F5344CB8AC3E}">
        <p14:creationId xmlns:p14="http://schemas.microsoft.com/office/powerpoint/2010/main" val="2055777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41000">
              <a:schemeClr val="tx1"/>
            </a:gs>
            <a:gs pos="100000">
              <a:schemeClr val="tx1">
                <a:lumMod val="85000"/>
                <a:lumOff val="1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024C3A-1F08-48A1-B175-287A04E65558}" type="datetimeFigureOut">
              <a:rPr lang="en-US" smtClean="0"/>
              <a:t>6/8/2017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FA7BB-977D-48AB-A83D-5637BAAD3C20}" type="slidenum">
              <a:rPr lang="en-US" smtClean="0"/>
              <a:t>‹#›</a:t>
            </a:fld>
            <a:endParaRPr lang="en-US"/>
          </a:p>
        </p:txBody>
      </p:sp>
    </p:spTree>
    <p:extLst>
      <p:ext uri="{BB962C8B-B14F-4D97-AF65-F5344CB8AC3E}">
        <p14:creationId xmlns:p14="http://schemas.microsoft.com/office/powerpoint/2010/main" val="172836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91C7A9"/>
          </a:solidFill>
          <a:latin typeface="Aharoni" pitchFamily="2" charset="-79"/>
          <a:ea typeface="+mj-ea"/>
          <a:cs typeface="Aharoni" pitchFamily="2" charset="-79"/>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inion Pro C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inion Pro Cond"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inion Pro Cond"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gi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5.jpeg"/><Relationship Id="rId4" Type="http://schemas.openxmlformats.org/officeDocument/2006/relationships/image" Target="../media/image17.png"/><Relationship Id="rId9"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package" Target="../embeddings/Microsoft_Word_Document1.docx"/></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4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png"/><Relationship Id="rId7"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3.png"/></Relationships>
</file>

<file path=ppt/slides/_rels/slide4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8.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69.png"/><Relationship Id="rId9"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8.png"/><Relationship Id="rId7"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69.png"/><Relationship Id="rId9" Type="http://schemas.openxmlformats.org/officeDocument/2006/relationships/image" Target="../media/image65.png"/></Relationships>
</file>

<file path=ppt/slides/_rels/slide5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71.gif"/><Relationship Id="rId7"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3.png"/><Relationship Id="rId5" Type="http://schemas.openxmlformats.org/officeDocument/2006/relationships/image" Target="../media/image60.png"/><Relationship Id="rId10" Type="http://schemas.openxmlformats.org/officeDocument/2006/relationships/image" Target="../media/image66.png"/><Relationship Id="rId4" Type="http://schemas.openxmlformats.org/officeDocument/2006/relationships/image" Target="../media/image72.png"/><Relationship Id="rId9"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microsoft.com/office/2007/relationships/hdphoto" Target="../media/hdphoto3.wdp"/></Relationships>
</file>

<file path=ppt/slides/_rels/slide5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5.png"/><Relationship Id="rId7"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81.png"/><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95.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61.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0.png"/><Relationship Id="rId1" Type="http://schemas.openxmlformats.org/officeDocument/2006/relationships/slideLayout" Target="../slideLayouts/slideLayout2.xml"/><Relationship Id="rId4" Type="http://schemas.microsoft.com/office/2007/relationships/hdphoto" Target="../media/hdphoto4.wdp"/></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microsoft.com/office/2007/relationships/hdphoto" Target="../media/hdphoto5.wdp"/></Relationships>
</file>

<file path=ppt/slides/_rels/slide7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7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7.png"/><Relationship Id="rId7" Type="http://schemas.openxmlformats.org/officeDocument/2006/relationships/image" Target="../media/image102.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99.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image" Target="../media/image109.jpg"/><Relationship Id="rId3" Type="http://schemas.openxmlformats.org/officeDocument/2006/relationships/image" Target="../media/image96.png"/><Relationship Id="rId21" Type="http://schemas.openxmlformats.org/officeDocument/2006/relationships/image" Target="../media/image112.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image" Target="../media/image108.jpeg"/><Relationship Id="rId2" Type="http://schemas.openxmlformats.org/officeDocument/2006/relationships/image" Target="../media/image1.gif"/><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05.png"/><Relationship Id="rId15" Type="http://schemas.microsoft.com/office/2007/relationships/diagramDrawing" Target="../diagrams/drawing2.xml"/><Relationship Id="rId10" Type="http://schemas.microsoft.com/office/2007/relationships/diagramDrawing" Target="../diagrams/drawing1.xml"/><Relationship Id="rId19" Type="http://schemas.openxmlformats.org/officeDocument/2006/relationships/image" Target="../media/image110.jpeg"/><Relationship Id="rId4" Type="http://schemas.openxmlformats.org/officeDocument/2006/relationships/image" Target="../media/image104.pn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7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 Id="rId5" Type="http://schemas.openxmlformats.org/officeDocument/2006/relationships/image" Target="../media/image116.jpeg"/><Relationship Id="rId4" Type="http://schemas.openxmlformats.org/officeDocument/2006/relationships/image" Target="../media/image115.jpeg"/></Relationships>
</file>

<file path=ppt/slides/_rels/slide7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119.jpg"/></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458"/>
            <a:ext cx="9204078" cy="6855542"/>
          </a:xfrm>
        </p:spPr>
      </p:pic>
      <p:sp>
        <p:nvSpPr>
          <p:cNvPr id="2" name="Title 1"/>
          <p:cNvSpPr>
            <a:spLocks noGrp="1"/>
          </p:cNvSpPr>
          <p:nvPr>
            <p:ph type="title"/>
          </p:nvPr>
        </p:nvSpPr>
        <p:spPr>
          <a:xfrm>
            <a:off x="152400" y="304800"/>
            <a:ext cx="8957187" cy="1143000"/>
          </a:xfrm>
        </p:spPr>
        <p:txBody>
          <a:bodyPr>
            <a:noAutofit/>
          </a:bodyPr>
          <a:lstStyle/>
          <a:p>
            <a:pPr algn="r"/>
            <a:r>
              <a:rPr lang="en-US" sz="4000" dirty="0" smtClean="0"/>
              <a:t>The </a:t>
            </a:r>
            <a:r>
              <a:rPr lang="en-US" sz="4000" dirty="0" err="1" smtClean="0"/>
              <a:t>macroevolutionary</a:t>
            </a:r>
            <a:r>
              <a:rPr lang="en-US" sz="4000" dirty="0" smtClean="0"/>
              <a:t> dynamics of adaptive landscapes</a:t>
            </a:r>
            <a:endParaRPr lang="en-US" sz="4000" dirty="0"/>
          </a:p>
        </p:txBody>
      </p:sp>
      <p:sp>
        <p:nvSpPr>
          <p:cNvPr id="5" name="TextBox 4"/>
          <p:cNvSpPr txBox="1"/>
          <p:nvPr/>
        </p:nvSpPr>
        <p:spPr>
          <a:xfrm>
            <a:off x="5943600" y="4038600"/>
            <a:ext cx="3200400" cy="1200329"/>
          </a:xfrm>
          <a:prstGeom prst="rect">
            <a:avLst/>
          </a:prstGeom>
          <a:noFill/>
        </p:spPr>
        <p:txBody>
          <a:bodyPr wrap="square" rtlCol="0">
            <a:spAutoFit/>
          </a:bodyPr>
          <a:lstStyle/>
          <a:p>
            <a:pPr algn="r"/>
            <a:r>
              <a:rPr lang="en-US" sz="3200" b="1" dirty="0" smtClean="0">
                <a:solidFill>
                  <a:schemeClr val="bg2"/>
                </a:solidFill>
                <a:latin typeface="Minion Pro" pitchFamily="18" charset="0"/>
                <a:cs typeface="Times New Roman" pitchFamily="18" charset="0"/>
              </a:rPr>
              <a:t>Josef C Uyeda</a:t>
            </a:r>
          </a:p>
          <a:p>
            <a:pPr algn="r"/>
            <a:endParaRPr lang="en-US" sz="2000" b="1" dirty="0">
              <a:solidFill>
                <a:srgbClr val="E46A6B"/>
              </a:solidFill>
              <a:latin typeface="Minion Pro" pitchFamily="18" charset="0"/>
              <a:cs typeface="Times New Roman" pitchFamily="18" charset="0"/>
            </a:endParaRPr>
          </a:p>
          <a:p>
            <a:pPr algn="r"/>
            <a:endParaRPr lang="en-US" sz="2000" b="1" dirty="0" smtClean="0">
              <a:solidFill>
                <a:srgbClr val="E46A6B"/>
              </a:solidFill>
              <a:latin typeface="Minion Pro" pitchFamily="18" charset="0"/>
              <a:cs typeface="Times New Roman" pitchFamily="18" charset="0"/>
            </a:endParaRPr>
          </a:p>
        </p:txBody>
      </p:sp>
    </p:spTree>
    <p:extLst>
      <p:ext uri="{BB962C8B-B14F-4D97-AF65-F5344CB8AC3E}">
        <p14:creationId xmlns:p14="http://schemas.microsoft.com/office/powerpoint/2010/main" val="5108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biology.mcgill.ca/faculty/hendry/finchcomparison_files/image006.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0" y="0"/>
            <a:ext cx="1111872" cy="55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65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4" descr="http://upload.wikimedia.org/wikipedia/commons/thumb/9/93/Human.svg/200px-Human.svg.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0800000" flipV="1">
            <a:off x="1143000" y="1027834"/>
            <a:ext cx="952500" cy="1138238"/>
          </a:xfrm>
          <a:prstGeom prst="rect">
            <a:avLst/>
          </a:prstGeom>
          <a:solidFill>
            <a:schemeClr val="bg1"/>
          </a:solidFill>
          <a:extLst/>
        </p:spPr>
      </p:pic>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descr="http://www.learningpage.com/images/clipart/zoo_animals/images/lp_za_ff_img02_elephant.gi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406072" y="762000"/>
            <a:ext cx="1536002" cy="10001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descr="http://www.busteryork.com/wp-content/uploads/2009/03/housefly.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3473" y="4234804"/>
            <a:ext cx="1905000" cy="1390650"/>
          </a:xfrm>
          <a:prstGeom prst="rect">
            <a:avLst/>
          </a:prstGeom>
          <a:solidFill>
            <a:schemeClr val="bg1"/>
          </a:solidFill>
          <a:extLst/>
        </p:spPr>
      </p:pic>
      <p:pic>
        <p:nvPicPr>
          <p:cNvPr id="18" name="Picture 17" descr="http://biology.mcgill.ca/faculty/hendry/finchcomparison_files/image006.jp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0" y="0"/>
            <a:ext cx="1111872" cy="55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62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animEffect transition="in" filter="fade">
                                      <p:cBhvr>
                                        <p:cTn id="15" dur="500"/>
                                        <p:tgtEl>
                                          <p:spTgt spid="3075"/>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6"/>
                                        </p:tgtEl>
                                        <p:attrNameLst>
                                          <p:attrName>style.visibility</p:attrName>
                                        </p:attrNameLst>
                                      </p:cBhvr>
                                      <p:to>
                                        <p:strVal val="visible"/>
                                      </p:to>
                                    </p:set>
                                    <p:animEffect transition="in" filter="fade">
                                      <p:cBhvr>
                                        <p:cTn id="26" dur="500"/>
                                        <p:tgtEl>
                                          <p:spTgt spid="3076"/>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xit" presetSubtype="0" fill="hold" nodeType="with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400"/>
            <a:ext cx="9753600" cy="1143000"/>
          </a:xfrm>
        </p:spPr>
        <p:txBody>
          <a:bodyPr/>
          <a:lstStyle/>
          <a:p>
            <a:r>
              <a:rPr lang="en-US" sz="4000" dirty="0" smtClean="0"/>
              <a:t>What does the fossil record say?</a:t>
            </a:r>
            <a:endParaRPr lang="en-US" sz="4000" dirty="0"/>
          </a:p>
        </p:txBody>
      </p:sp>
      <p:pic>
        <p:nvPicPr>
          <p:cNvPr id="5" name="Picture 6" descr="http://i106.photobucket.com/albums/m247/NekoD3m0n/evolution/fossil-hominid-skulls.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400" y="1222375"/>
            <a:ext cx="548640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http://www.sciencecases.org/strange_fish/title.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15545" y="4789714"/>
            <a:ext cx="3185103" cy="206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2" descr="http://palaiontologia.brinkster.net/paleoFiles/livingFossilsPages/livingFossilsImages/coelacanthFossil.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 y="4800600"/>
            <a:ext cx="2895439"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290" name="Picture 2" descr="http://abagond.files.wordpress.com/2010/07/stephenjaygould.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223000" y="3810000"/>
            <a:ext cx="2844800" cy="304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451600" y="6324600"/>
            <a:ext cx="2463800" cy="369332"/>
          </a:xfrm>
          <a:prstGeom prst="rect">
            <a:avLst/>
          </a:prstGeom>
          <a:solidFill>
            <a:schemeClr val="tx1"/>
          </a:solidFill>
        </p:spPr>
        <p:txBody>
          <a:bodyPr wrap="square" rtlCol="0">
            <a:spAutoFit/>
          </a:bodyPr>
          <a:lstStyle/>
          <a:p>
            <a:pPr algn="ctr"/>
            <a:r>
              <a:rPr lang="en-US" b="1" dirty="0" smtClean="0">
                <a:solidFill>
                  <a:srgbClr val="91C7A9"/>
                </a:solidFill>
                <a:latin typeface="Minion Pro Cond" pitchFamily="18" charset="0"/>
              </a:rPr>
              <a:t>Stephen Jay Gould</a:t>
            </a:r>
            <a:endParaRPr lang="en-US" b="1" dirty="0">
              <a:solidFill>
                <a:srgbClr val="91C7A9"/>
              </a:solidFill>
              <a:latin typeface="Minion Pro Cond" pitchFamily="18" charset="0"/>
            </a:endParaRPr>
          </a:p>
        </p:txBody>
      </p:sp>
      <p:sp>
        <p:nvSpPr>
          <p:cNvPr id="9" name="Rounded Rectangular Callout 8"/>
          <p:cNvSpPr/>
          <p:nvPr/>
        </p:nvSpPr>
        <p:spPr>
          <a:xfrm>
            <a:off x="4114800" y="2667000"/>
            <a:ext cx="3200400" cy="1676400"/>
          </a:xfrm>
          <a:prstGeom prst="wedgeRoundRectCallout">
            <a:avLst>
              <a:gd name="adj1" fmla="val 62471"/>
              <a:gd name="adj2" fmla="val 83530"/>
              <a:gd name="adj3" fmla="val 1666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3200" b="1" dirty="0" smtClean="0">
                <a:solidFill>
                  <a:schemeClr val="bg1">
                    <a:lumMod val="95000"/>
                  </a:schemeClr>
                </a:solidFill>
                <a:latin typeface="Minion Pro Cond" pitchFamily="18" charset="0"/>
              </a:rPr>
              <a:t>The pattern is stasis</a:t>
            </a:r>
            <a:endParaRPr lang="en-US" sz="3200" b="1" dirty="0">
              <a:solidFill>
                <a:schemeClr val="bg1">
                  <a:lumMod val="95000"/>
                </a:schemeClr>
              </a:solidFill>
              <a:latin typeface="Minion Pro Cond" pitchFamily="18" charset="0"/>
            </a:endParaRPr>
          </a:p>
        </p:txBody>
      </p:sp>
    </p:spTree>
    <p:extLst>
      <p:ext uri="{BB962C8B-B14F-4D97-AF65-F5344CB8AC3E}">
        <p14:creationId xmlns:p14="http://schemas.microsoft.com/office/powerpoint/2010/main" val="282364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2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57200"/>
            <a:ext cx="9144000" cy="762000"/>
          </a:xfrm>
        </p:spPr>
        <p:txBody>
          <a:bodyPr>
            <a:normAutofit fontScale="90000"/>
          </a:bodyPr>
          <a:lstStyle/>
          <a:p>
            <a:pPr algn="l"/>
            <a:r>
              <a:rPr lang="en-US" sz="3600" dirty="0" smtClean="0"/>
              <a:t>The Paradox of Stasis </a:t>
            </a:r>
            <a:r>
              <a:rPr lang="en-US" sz="2700" dirty="0" smtClean="0">
                <a:solidFill>
                  <a:srgbClr val="E46A6B"/>
                </a:solidFill>
              </a:rPr>
              <a:t>(Hansen &amp; </a:t>
            </a:r>
            <a:r>
              <a:rPr lang="en-US" sz="2700" dirty="0" err="1" smtClean="0">
                <a:solidFill>
                  <a:srgbClr val="E46A6B"/>
                </a:solidFill>
              </a:rPr>
              <a:t>Houle</a:t>
            </a:r>
            <a:r>
              <a:rPr lang="en-US" sz="2700" dirty="0" smtClean="0">
                <a:solidFill>
                  <a:srgbClr val="E46A6B"/>
                </a:solidFill>
              </a:rPr>
              <a:t> 2004)</a:t>
            </a:r>
            <a:r>
              <a:rPr lang="en-US" sz="3600" dirty="0" smtClean="0"/>
              <a:t>:</a:t>
            </a:r>
            <a:br>
              <a:rPr lang="en-US" sz="3600" dirty="0" smtClean="0"/>
            </a:br>
            <a:r>
              <a:rPr lang="en-US" sz="3600" dirty="0" smtClean="0"/>
              <a:t>Organisms seem to be able to evolve far more than they ever do</a:t>
            </a:r>
          </a:p>
        </p:txBody>
      </p:sp>
      <p:sp>
        <p:nvSpPr>
          <p:cNvPr id="3" name="Content Placeholder 2"/>
          <p:cNvSpPr>
            <a:spLocks noGrp="1"/>
          </p:cNvSpPr>
          <p:nvPr>
            <p:ph idx="1"/>
          </p:nvPr>
        </p:nvSpPr>
        <p:spPr>
          <a:xfrm>
            <a:off x="0" y="1752600"/>
            <a:ext cx="9144000" cy="5105400"/>
          </a:xfrm>
        </p:spPr>
        <p:txBody>
          <a:bodyPr>
            <a:normAutofit/>
          </a:bodyPr>
          <a:lstStyle/>
          <a:p>
            <a:pPr marL="0" indent="0">
              <a:buNone/>
            </a:pPr>
            <a:r>
              <a:rPr lang="en-US" b="1" dirty="0" smtClean="0"/>
              <a:t>Empirical studies often find:</a:t>
            </a:r>
          </a:p>
          <a:p>
            <a:pPr marL="457200" lvl="1" indent="0">
              <a:buNone/>
            </a:pPr>
            <a:r>
              <a:rPr lang="en-US" b="1" dirty="0" smtClean="0"/>
              <a:t>Strong (and often persistent) directional selection</a:t>
            </a:r>
          </a:p>
          <a:p>
            <a:pPr marL="914400" lvl="2" indent="0" algn="r">
              <a:buNone/>
            </a:pPr>
            <a:r>
              <a:rPr lang="en-US" sz="1700" dirty="0" smtClean="0">
                <a:solidFill>
                  <a:srgbClr val="E46A6B"/>
                </a:solidFill>
              </a:rPr>
              <a:t>(Hereford et al. 2004, Morrissey &amp; Hadfield 2012)</a:t>
            </a:r>
          </a:p>
          <a:p>
            <a:pPr marL="457200" lvl="1" indent="0">
              <a:buNone/>
            </a:pPr>
            <a:r>
              <a:rPr lang="en-US" b="1" dirty="0" smtClean="0"/>
              <a:t>High levels of additive genetic variance </a:t>
            </a:r>
          </a:p>
          <a:p>
            <a:pPr marL="914400" lvl="2" indent="0" algn="r">
              <a:buNone/>
            </a:pPr>
            <a:r>
              <a:rPr lang="en-US" sz="1700" dirty="0" smtClean="0">
                <a:solidFill>
                  <a:srgbClr val="E46A6B"/>
                </a:solidFill>
              </a:rPr>
              <a:t>(</a:t>
            </a:r>
            <a:r>
              <a:rPr lang="en-US" sz="1700" dirty="0" err="1" smtClean="0">
                <a:solidFill>
                  <a:srgbClr val="E46A6B"/>
                </a:solidFill>
              </a:rPr>
              <a:t>Mousseau</a:t>
            </a:r>
            <a:r>
              <a:rPr lang="en-US" sz="1700" dirty="0" smtClean="0">
                <a:solidFill>
                  <a:srgbClr val="E46A6B"/>
                </a:solidFill>
              </a:rPr>
              <a:t> &amp; </a:t>
            </a:r>
            <a:r>
              <a:rPr lang="en-US" sz="1700" dirty="0" err="1" smtClean="0">
                <a:solidFill>
                  <a:srgbClr val="E46A6B"/>
                </a:solidFill>
              </a:rPr>
              <a:t>Roff</a:t>
            </a:r>
            <a:r>
              <a:rPr lang="en-US" sz="1700" dirty="0" smtClean="0">
                <a:solidFill>
                  <a:srgbClr val="E46A6B"/>
                </a:solidFill>
              </a:rPr>
              <a:t> 1987, </a:t>
            </a:r>
            <a:r>
              <a:rPr lang="en-US" sz="1700" dirty="0" err="1" smtClean="0">
                <a:solidFill>
                  <a:srgbClr val="E46A6B"/>
                </a:solidFill>
              </a:rPr>
              <a:t>Houle</a:t>
            </a:r>
            <a:r>
              <a:rPr lang="en-US" sz="1700" dirty="0" smtClean="0">
                <a:solidFill>
                  <a:srgbClr val="E46A6B"/>
                </a:solidFill>
              </a:rPr>
              <a:t> 1992)</a:t>
            </a:r>
            <a:endParaRPr lang="en-US" sz="2200" dirty="0" smtClean="0">
              <a:solidFill>
                <a:srgbClr val="E46A6B"/>
              </a:solidFill>
            </a:endParaRPr>
          </a:p>
          <a:p>
            <a:pPr marL="457200" lvl="1" indent="0">
              <a:buNone/>
            </a:pPr>
            <a:r>
              <a:rPr lang="en-US" b="1" dirty="0" smtClean="0"/>
              <a:t>Rapid evolutionary rates</a:t>
            </a:r>
          </a:p>
          <a:p>
            <a:pPr marL="914400" lvl="2" indent="0" algn="r">
              <a:buNone/>
            </a:pPr>
            <a:r>
              <a:rPr lang="en-US" sz="1700" dirty="0" smtClean="0">
                <a:solidFill>
                  <a:srgbClr val="E46A6B"/>
                </a:solidFill>
              </a:rPr>
              <a:t>(Hendry &amp; </a:t>
            </a:r>
            <a:r>
              <a:rPr lang="en-US" sz="1700" dirty="0" err="1" smtClean="0">
                <a:solidFill>
                  <a:srgbClr val="E46A6B"/>
                </a:solidFill>
              </a:rPr>
              <a:t>Kinnison</a:t>
            </a:r>
            <a:r>
              <a:rPr lang="en-US" sz="1700" dirty="0" smtClean="0">
                <a:solidFill>
                  <a:srgbClr val="E46A6B"/>
                </a:solidFill>
              </a:rPr>
              <a:t> 1999, </a:t>
            </a:r>
            <a:r>
              <a:rPr lang="en-US" sz="1700" dirty="0" err="1" smtClean="0">
                <a:solidFill>
                  <a:srgbClr val="E46A6B"/>
                </a:solidFill>
              </a:rPr>
              <a:t>Kinnison</a:t>
            </a:r>
            <a:r>
              <a:rPr lang="en-US" sz="1700" dirty="0" smtClean="0">
                <a:solidFill>
                  <a:srgbClr val="E46A6B"/>
                </a:solidFill>
              </a:rPr>
              <a:t> &amp; Hendry 2002)</a:t>
            </a:r>
          </a:p>
          <a:p>
            <a:endParaRPr lang="en-US" dirty="0" smtClean="0"/>
          </a:p>
          <a:p>
            <a:pPr marL="0" indent="0" algn="ctr">
              <a:buNone/>
            </a:pPr>
            <a:r>
              <a:rPr lang="en-US" b="1" dirty="0" smtClean="0"/>
              <a:t>…yet stasis in the fossil record </a:t>
            </a:r>
          </a:p>
          <a:p>
            <a:pPr marL="0" indent="0" algn="ctr">
              <a:buNone/>
            </a:pPr>
            <a:r>
              <a:rPr lang="en-US" sz="1900" dirty="0" smtClean="0">
                <a:solidFill>
                  <a:schemeClr val="accent3">
                    <a:lumMod val="60000"/>
                    <a:lumOff val="40000"/>
                  </a:schemeClr>
                </a:solidFill>
              </a:rPr>
              <a:t>						   </a:t>
            </a:r>
            <a:r>
              <a:rPr lang="en-US" sz="1900" dirty="0" smtClean="0">
                <a:solidFill>
                  <a:srgbClr val="E46A6B"/>
                </a:solidFill>
              </a:rPr>
              <a:t>(</a:t>
            </a:r>
            <a:r>
              <a:rPr lang="en-US" sz="1900" dirty="0" err="1" smtClean="0">
                <a:solidFill>
                  <a:srgbClr val="E46A6B"/>
                </a:solidFill>
              </a:rPr>
              <a:t>Gingerich</a:t>
            </a:r>
            <a:r>
              <a:rPr lang="en-US" sz="1900" dirty="0" smtClean="0">
                <a:solidFill>
                  <a:srgbClr val="E46A6B"/>
                </a:solidFill>
              </a:rPr>
              <a:t> 1983, 2002)</a:t>
            </a:r>
            <a:endParaRPr lang="en-US" dirty="0" smtClean="0">
              <a:solidFill>
                <a:srgbClr val="E46A6B"/>
              </a:solidFill>
            </a:endParaRPr>
          </a:p>
          <a:p>
            <a:pPr>
              <a:buFont typeface="Arial" pitchFamily="34" charset="0"/>
              <a:buChar char="•"/>
            </a:pPr>
            <a:endParaRPr lang="en-US" sz="3600" dirty="0" smtClean="0"/>
          </a:p>
          <a:p>
            <a:endParaRPr lang="en-US" sz="2000" dirty="0"/>
          </a:p>
        </p:txBody>
      </p:sp>
    </p:spTree>
    <p:extLst>
      <p:ext uri="{BB962C8B-B14F-4D97-AF65-F5344CB8AC3E}">
        <p14:creationId xmlns:p14="http://schemas.microsoft.com/office/powerpoint/2010/main" val="311034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200400"/>
            <a:ext cx="8001000" cy="1143000"/>
          </a:xfrm>
        </p:spPr>
        <p:txBody>
          <a:bodyPr>
            <a:noAutofit/>
          </a:bodyPr>
          <a:lstStyle/>
          <a:p>
            <a:r>
              <a:rPr lang="en-US" sz="6000" dirty="0" smtClean="0"/>
              <a:t>Does microevolution </a:t>
            </a:r>
            <a:r>
              <a:rPr lang="en-US" sz="6000" dirty="0"/>
              <a:t>even matter for long-term change?</a:t>
            </a:r>
            <a:br>
              <a:rPr lang="en-US" sz="6000" dirty="0"/>
            </a:br>
            <a:endParaRPr lang="en-US" sz="6000" dirty="0"/>
          </a:p>
        </p:txBody>
      </p:sp>
    </p:spTree>
    <p:extLst>
      <p:ext uri="{BB962C8B-B14F-4D97-AF65-F5344CB8AC3E}">
        <p14:creationId xmlns:p14="http://schemas.microsoft.com/office/powerpoint/2010/main" val="64798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572000" y="4419600"/>
            <a:ext cx="4495800" cy="1524000"/>
          </a:xfrm>
          <a:prstGeom prst="rect">
            <a:avLst/>
          </a:prstGeom>
          <a:noFill/>
          <a:ln>
            <a:noFill/>
          </a:ln>
        </p:spPr>
        <p:txBody>
          <a:bodyPr anchor="ctr"/>
          <a:lstStyle/>
          <a:p>
            <a:pPr algn="ctr" fontAlgn="auto">
              <a:spcAft>
                <a:spcPts val="0"/>
              </a:spcAft>
              <a:defRPr/>
            </a:pPr>
            <a:r>
              <a:rPr lang="en-US" sz="3600" b="1" i="1" dirty="0" smtClean="0">
                <a:solidFill>
                  <a:srgbClr val="E46A6B"/>
                </a:solidFill>
                <a:latin typeface="Minion Pro Cond" pitchFamily="18" charset="0"/>
                <a:ea typeface="+mj-ea"/>
                <a:cs typeface="+mj-cs"/>
              </a:rPr>
              <a:t>Gradual </a:t>
            </a:r>
            <a:r>
              <a:rPr lang="en-US" sz="3600" b="1" i="1" dirty="0">
                <a:solidFill>
                  <a:srgbClr val="E46A6B"/>
                </a:solidFill>
                <a:latin typeface="Minion Pro Cond" pitchFamily="18" charset="0"/>
                <a:ea typeface="+mj-ea"/>
                <a:cs typeface="+mj-cs"/>
              </a:rPr>
              <a:t>B</a:t>
            </a:r>
            <a:r>
              <a:rPr lang="en-US" sz="3600" b="1" i="1" dirty="0" smtClean="0">
                <a:solidFill>
                  <a:srgbClr val="E46A6B"/>
                </a:solidFill>
                <a:latin typeface="Minion Pro Cond" pitchFamily="18" charset="0"/>
                <a:ea typeface="+mj-ea"/>
                <a:cs typeface="+mj-cs"/>
              </a:rPr>
              <a:t>rownian motion!</a:t>
            </a:r>
            <a:endParaRPr lang="en-US" sz="3600" b="1" i="1" dirty="0">
              <a:solidFill>
                <a:srgbClr val="E46A6B"/>
              </a:solidFill>
              <a:latin typeface="Minion Pro Cond" pitchFamily="18" charset="0"/>
              <a:ea typeface="+mj-ea"/>
              <a:cs typeface="+mj-cs"/>
            </a:endParaRPr>
          </a:p>
        </p:txBody>
      </p:sp>
      <p:sp>
        <p:nvSpPr>
          <p:cNvPr id="2" name="Title 1"/>
          <p:cNvSpPr>
            <a:spLocks noGrp="1"/>
          </p:cNvSpPr>
          <p:nvPr>
            <p:ph type="title"/>
          </p:nvPr>
        </p:nvSpPr>
        <p:spPr>
          <a:xfrm>
            <a:off x="4419600" y="2438400"/>
            <a:ext cx="4724400" cy="1143000"/>
          </a:xfrm>
        </p:spPr>
        <p:txBody>
          <a:bodyPr>
            <a:noAutofit/>
          </a:bodyPr>
          <a:lstStyle/>
          <a:p>
            <a:r>
              <a:rPr lang="en-US" sz="3600" b="1" dirty="0" smtClean="0">
                <a:solidFill>
                  <a:schemeClr val="bg1">
                    <a:lumMod val="95000"/>
                  </a:schemeClr>
                </a:solidFill>
                <a:latin typeface="Minion Pro Cond" pitchFamily="18" charset="0"/>
              </a:rPr>
              <a:t>So what do comparative biologists use to model evolution on a phylogeny?</a:t>
            </a:r>
            <a:endParaRPr lang="en-US" sz="3600" b="1" dirty="0">
              <a:solidFill>
                <a:schemeClr val="bg1">
                  <a:lumMod val="95000"/>
                </a:schemeClr>
              </a:solidFill>
              <a:latin typeface="Minion Pro Cond" pitchFamily="18" charset="0"/>
            </a:endParaRPr>
          </a:p>
        </p:txBody>
      </p:sp>
      <p:sp>
        <p:nvSpPr>
          <p:cNvPr id="8" name="Title 1"/>
          <p:cNvSpPr txBox="1">
            <a:spLocks/>
          </p:cNvSpPr>
          <p:nvPr/>
        </p:nvSpPr>
        <p:spPr bwMode="auto">
          <a:xfrm>
            <a:off x="55196" y="0"/>
            <a:ext cx="9088805"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82880" algn="r" rtl="0" eaLnBrk="1" fontAlgn="base" hangingPunct="1">
              <a:spcBef>
                <a:spcPct val="0"/>
              </a:spcBef>
              <a:spcAft>
                <a:spcPct val="0"/>
              </a:spcAft>
              <a:defRPr sz="4400" kern="1200" baseline="0">
                <a:solidFill>
                  <a:schemeClr val="bg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pPr algn="l"/>
            <a:r>
              <a:rPr lang="en-US" sz="3600" dirty="0" smtClean="0">
                <a:solidFill>
                  <a:srgbClr val="91C7A9"/>
                </a:solidFill>
                <a:latin typeface="Aharoni" pitchFamily="2" charset="-79"/>
                <a:cs typeface="Aharoni" pitchFamily="2" charset="-79"/>
              </a:rPr>
              <a:t>Patterns in phylogenetic comparative data</a:t>
            </a:r>
            <a:endParaRPr lang="en-US" sz="3600" dirty="0">
              <a:solidFill>
                <a:srgbClr val="91C7A9"/>
              </a:solidFill>
              <a:latin typeface="Aharoni" pitchFamily="2" charset="-79"/>
              <a:cs typeface="Aharoni" pitchFamily="2" charset="-79"/>
            </a:endParaRPr>
          </a:p>
        </p:txBody>
      </p:sp>
      <p:pic>
        <p:nvPicPr>
          <p:cNvPr id="2050" name="Picture 2" descr="http://www.sciencemag.org/content/334/6055/521/F1.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996" y="1219200"/>
            <a:ext cx="4135804" cy="554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27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4" descr="http://upload.wikimedia.org/wikipedia/commons/archive/a/a9/20080818135725!Blind_men_and_elephant2.jp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contrast="20000"/>
                    </a14:imgEffect>
                  </a14:imgLayer>
                </a14:imgProps>
              </a:ext>
            </a:extLst>
          </a:blip>
          <a:srcRect/>
          <a:stretch>
            <a:fillRect/>
          </a:stretch>
        </p:blipFill>
        <p:spPr bwMode="auto">
          <a:xfrm>
            <a:off x="-29678" y="0"/>
            <a:ext cx="9144000" cy="6858000"/>
          </a:xfrm>
          <a:prstGeom prst="rect">
            <a:avLst/>
          </a:prstGeom>
          <a:noFill/>
          <a:ln w="9525">
            <a:noFill/>
            <a:miter lim="800000"/>
            <a:headEnd/>
            <a:tailEnd/>
          </a:ln>
        </p:spPr>
      </p:pic>
      <p:sp>
        <p:nvSpPr>
          <p:cNvPr id="9" name="Rectangle 8"/>
          <p:cNvSpPr/>
          <p:nvPr/>
        </p:nvSpPr>
        <p:spPr>
          <a:xfrm>
            <a:off x="1524000" y="282714"/>
            <a:ext cx="6085320" cy="707886"/>
          </a:xfrm>
          <a:prstGeom prst="rect">
            <a:avLst/>
          </a:prstGeom>
          <a:noFill/>
        </p:spPr>
        <p:txBody>
          <a:bodyPr wrap="none">
            <a:spAutoFit/>
          </a:bodyPr>
          <a:lstStyle/>
          <a:p>
            <a:pPr fontAlgn="auto">
              <a:spcBef>
                <a:spcPts val="0"/>
              </a:spcBef>
              <a:spcAft>
                <a:spcPts val="0"/>
              </a:spcAft>
              <a:defRPr/>
            </a:pPr>
            <a:r>
              <a:rPr lang="en-US" sz="4000" b="1" dirty="0">
                <a:ln w="12700">
                  <a:solidFill>
                    <a:schemeClr val="bg1"/>
                  </a:solidFill>
                  <a:prstDash val="solid"/>
                </a:ln>
                <a:solidFill>
                  <a:schemeClr val="bg2">
                    <a:tint val="85000"/>
                    <a:satMod val="155000"/>
                  </a:schemeClr>
                </a:solidFill>
                <a:effectLst>
                  <a:glow rad="101600">
                    <a:schemeClr val="tx1">
                      <a:alpha val="40000"/>
                    </a:schemeClr>
                  </a:glow>
                  <a:outerShdw blurRad="114300" dist="38100" dir="1800000" algn="tl" rotWithShape="0">
                    <a:srgbClr val="000000">
                      <a:alpha val="40000"/>
                    </a:srgbClr>
                  </a:outerShdw>
                </a:effectLst>
                <a:latin typeface="Aharoni" pitchFamily="2" charset="-79"/>
                <a:cs typeface="Aharoni" pitchFamily="2" charset="-79"/>
              </a:rPr>
              <a:t>The Elephant in the </a:t>
            </a:r>
            <a:r>
              <a:rPr lang="en-US" sz="4000" b="1" dirty="0" smtClean="0">
                <a:ln w="12700">
                  <a:solidFill>
                    <a:schemeClr val="bg1"/>
                  </a:solidFill>
                  <a:prstDash val="solid"/>
                </a:ln>
                <a:solidFill>
                  <a:schemeClr val="bg2">
                    <a:tint val="85000"/>
                    <a:satMod val="155000"/>
                  </a:schemeClr>
                </a:solidFill>
                <a:effectLst>
                  <a:glow rad="101600">
                    <a:schemeClr val="tx1">
                      <a:alpha val="40000"/>
                    </a:schemeClr>
                  </a:glow>
                  <a:outerShdw blurRad="114300" dist="38100" dir="1800000" algn="tl" rotWithShape="0">
                    <a:srgbClr val="000000">
                      <a:alpha val="40000"/>
                    </a:srgbClr>
                  </a:outerShdw>
                </a:effectLst>
                <a:latin typeface="Aharoni" pitchFamily="2" charset="-79"/>
                <a:cs typeface="Aharoni" pitchFamily="2" charset="-79"/>
              </a:rPr>
              <a:t>Dark</a:t>
            </a:r>
            <a:endParaRPr lang="en-US" sz="2800" b="1" dirty="0">
              <a:ln w="12700">
                <a:solidFill>
                  <a:schemeClr val="bg1"/>
                </a:solidFill>
                <a:prstDash val="solid"/>
              </a:ln>
              <a:solidFill>
                <a:schemeClr val="bg2">
                  <a:tint val="85000"/>
                  <a:satMod val="155000"/>
                </a:schemeClr>
              </a:solidFill>
              <a:effectLst>
                <a:glow rad="101600">
                  <a:schemeClr val="tx1">
                    <a:alpha val="40000"/>
                  </a:schemeClr>
                </a:glow>
                <a:outerShdw blurRad="114300" dist="38100" dir="1800000" algn="tl" rotWithShape="0">
                  <a:srgbClr val="000000">
                    <a:alpha val="40000"/>
                  </a:srgbClr>
                </a:outerShdw>
              </a:effectLst>
              <a:latin typeface="Aharoni" pitchFamily="2" charset="-79"/>
              <a:cs typeface="Aharoni" pitchFamily="2" charset="-79"/>
            </a:endParaRPr>
          </a:p>
        </p:txBody>
      </p:sp>
      <p:sp>
        <p:nvSpPr>
          <p:cNvPr id="2" name="Rectangle 1"/>
          <p:cNvSpPr/>
          <p:nvPr/>
        </p:nvSpPr>
        <p:spPr>
          <a:xfrm>
            <a:off x="2057400" y="3608725"/>
            <a:ext cx="5334000" cy="3477875"/>
          </a:xfrm>
          <a:prstGeom prst="rect">
            <a:avLst/>
          </a:prstGeom>
        </p:spPr>
        <p:txBody>
          <a:bodyPr wrap="square">
            <a:spAutoFit/>
          </a:bodyPr>
          <a:lstStyle/>
          <a:p>
            <a:pPr algn="ctr"/>
            <a:r>
              <a:rPr lang="en-US" sz="2800" b="1" i="1" dirty="0">
                <a:solidFill>
                  <a:schemeClr val="bg1"/>
                </a:solidFill>
                <a:effectLst>
                  <a:glow rad="63500">
                    <a:schemeClr val="tx1">
                      <a:alpha val="40000"/>
                    </a:schemeClr>
                  </a:glow>
                  <a:outerShdw blurRad="50800" dist="50800" dir="5400000" algn="ctr" rotWithShape="0">
                    <a:srgbClr val="000000"/>
                  </a:outerShdw>
                </a:effectLst>
                <a:latin typeface="Minion Pro" pitchFamily="18" charset="0"/>
              </a:rPr>
              <a:t>Each of us touches one place</a:t>
            </a:r>
          </a:p>
          <a:p>
            <a:pPr algn="ctr"/>
            <a:r>
              <a:rPr lang="en-US" sz="2800" b="1" i="1" dirty="0">
                <a:solidFill>
                  <a:schemeClr val="bg1"/>
                </a:solidFill>
                <a:effectLst>
                  <a:glow rad="63500">
                    <a:schemeClr val="tx1">
                      <a:alpha val="40000"/>
                    </a:schemeClr>
                  </a:glow>
                  <a:outerShdw blurRad="50800" dist="50800" dir="5400000" algn="ctr" rotWithShape="0">
                    <a:srgbClr val="000000"/>
                  </a:outerShdw>
                </a:effectLst>
                <a:latin typeface="Minion Pro" pitchFamily="18" charset="0"/>
              </a:rPr>
              <a:t>And understands the whole in that way</a:t>
            </a:r>
            <a:r>
              <a:rPr lang="en-US" sz="2800" b="1" i="1" dirty="0" smtClean="0">
                <a:solidFill>
                  <a:schemeClr val="bg1"/>
                </a:solidFill>
                <a:effectLst>
                  <a:glow rad="63500">
                    <a:schemeClr val="tx1">
                      <a:alpha val="40000"/>
                    </a:schemeClr>
                  </a:glow>
                  <a:outerShdw blurRad="50800" dist="50800" dir="5400000" algn="ctr" rotWithShape="0">
                    <a:srgbClr val="000000"/>
                  </a:outerShdw>
                </a:effectLst>
                <a:latin typeface="Minion Pro" pitchFamily="18" charset="0"/>
              </a:rPr>
              <a:t>.</a:t>
            </a:r>
          </a:p>
          <a:p>
            <a:pPr algn="ctr"/>
            <a:r>
              <a:rPr lang="en-US" sz="2800" b="1" i="1" dirty="0" smtClean="0">
                <a:solidFill>
                  <a:schemeClr val="bg1"/>
                </a:solidFill>
                <a:effectLst>
                  <a:glow rad="63500">
                    <a:schemeClr val="tx1">
                      <a:alpha val="40000"/>
                    </a:schemeClr>
                  </a:glow>
                  <a:outerShdw blurRad="50800" dist="50800" dir="5400000" algn="ctr" rotWithShape="0">
                    <a:srgbClr val="000000"/>
                  </a:outerShdw>
                </a:effectLst>
                <a:latin typeface="Minion Pro" pitchFamily="18" charset="0"/>
              </a:rPr>
              <a:t>…</a:t>
            </a:r>
            <a:endParaRPr lang="en-US" sz="2800" b="1" i="1" dirty="0">
              <a:solidFill>
                <a:schemeClr val="bg1"/>
              </a:solidFill>
              <a:effectLst>
                <a:glow rad="63500">
                  <a:schemeClr val="tx1">
                    <a:alpha val="40000"/>
                  </a:schemeClr>
                </a:glow>
                <a:outerShdw blurRad="50800" dist="50800" dir="5400000" algn="ctr" rotWithShape="0">
                  <a:srgbClr val="000000"/>
                </a:outerShdw>
              </a:effectLst>
              <a:latin typeface="Minion Pro" pitchFamily="18" charset="0"/>
            </a:endParaRPr>
          </a:p>
          <a:p>
            <a:pPr algn="ctr"/>
            <a:r>
              <a:rPr lang="en-US" sz="2800" b="1" i="1" dirty="0">
                <a:solidFill>
                  <a:schemeClr val="bg1"/>
                </a:solidFill>
                <a:effectLst>
                  <a:glow rad="63500">
                    <a:schemeClr val="tx1">
                      <a:alpha val="40000"/>
                    </a:schemeClr>
                  </a:glow>
                  <a:outerShdw blurRad="50800" dist="50800" dir="5400000" algn="ctr" rotWithShape="0">
                    <a:srgbClr val="000000"/>
                  </a:outerShdw>
                </a:effectLst>
                <a:latin typeface="Minion Pro" pitchFamily="18" charset="0"/>
              </a:rPr>
              <a:t>If each of us held a candle there,</a:t>
            </a:r>
          </a:p>
          <a:p>
            <a:pPr algn="ctr"/>
            <a:r>
              <a:rPr lang="en-US" sz="2800" b="1" i="1" dirty="0">
                <a:solidFill>
                  <a:schemeClr val="bg1"/>
                </a:solidFill>
                <a:effectLst>
                  <a:glow rad="63500">
                    <a:schemeClr val="tx1">
                      <a:alpha val="40000"/>
                    </a:schemeClr>
                  </a:glow>
                  <a:outerShdw blurRad="50800" dist="50800" dir="5400000" algn="ctr" rotWithShape="0">
                    <a:srgbClr val="000000"/>
                  </a:outerShdw>
                </a:effectLst>
                <a:latin typeface="Minion Pro" pitchFamily="18" charset="0"/>
              </a:rPr>
              <a:t>And if we went in together,</a:t>
            </a:r>
          </a:p>
          <a:p>
            <a:pPr algn="ctr"/>
            <a:r>
              <a:rPr lang="en-US" sz="2800" b="1" i="1" dirty="0">
                <a:solidFill>
                  <a:schemeClr val="bg1"/>
                </a:solidFill>
                <a:effectLst>
                  <a:glow rad="63500">
                    <a:schemeClr val="tx1">
                      <a:alpha val="40000"/>
                    </a:schemeClr>
                  </a:glow>
                  <a:outerShdw blurRad="50800" dist="50800" dir="5400000" algn="ctr" rotWithShape="0">
                    <a:srgbClr val="000000"/>
                  </a:outerShdw>
                </a:effectLst>
                <a:latin typeface="Minion Pro" pitchFamily="18" charset="0"/>
              </a:rPr>
              <a:t>We could see it. </a:t>
            </a:r>
          </a:p>
          <a:p>
            <a:pPr algn="ctr"/>
            <a:endParaRPr lang="en-US" sz="2400" b="1" i="1" dirty="0">
              <a:solidFill>
                <a:schemeClr val="bg1"/>
              </a:solidFill>
              <a:latin typeface="Minion Pro" pitchFamily="18" charset="0"/>
            </a:endParaRPr>
          </a:p>
        </p:txBody>
      </p:sp>
    </p:spTree>
    <p:extLst>
      <p:ext uri="{BB962C8B-B14F-4D97-AF65-F5344CB8AC3E}">
        <p14:creationId xmlns:p14="http://schemas.microsoft.com/office/powerpoint/2010/main" val="231116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bwMode="auto">
          <a:xfrm>
            <a:off x="457200" y="1524000"/>
            <a:ext cx="8229600" cy="1143000"/>
          </a:xfrm>
          <a:prstGeom prst="rect">
            <a:avLst/>
          </a:prstGeom>
          <a:noFill/>
          <a:ln w="9525">
            <a:noFill/>
            <a:miter lim="800000"/>
            <a:headEnd/>
            <a:tailEnd/>
          </a:ln>
          <a:effectLst>
            <a:glow rad="127000">
              <a:schemeClr val="tx1">
                <a:alpha val="40000"/>
              </a:schemeClr>
            </a:glow>
          </a:effectLst>
        </p:spPr>
        <p:txBody>
          <a:bodyPr anchor="ctr"/>
          <a:lstStyle/>
          <a:p>
            <a:pPr algn="ctr">
              <a:defRPr/>
            </a:pPr>
            <a:r>
              <a:rPr lang="en-US" sz="4000" dirty="0">
                <a:solidFill>
                  <a:schemeClr val="bg1">
                    <a:lumMod val="95000"/>
                  </a:schemeClr>
                </a:solidFill>
                <a:effectLst/>
                <a:latin typeface="Minion Pro Cond" pitchFamily="18" charset="0"/>
                <a:ea typeface="+mj-ea"/>
                <a:cs typeface="+mj-cs"/>
              </a:rPr>
              <a:t>All studies of phenotypic evolution measure comparable quantities</a:t>
            </a:r>
          </a:p>
        </p:txBody>
      </p:sp>
      <p:sp>
        <p:nvSpPr>
          <p:cNvPr id="2" name="Title 1"/>
          <p:cNvSpPr>
            <a:spLocks noGrp="1"/>
          </p:cNvSpPr>
          <p:nvPr>
            <p:ph type="title"/>
          </p:nvPr>
        </p:nvSpPr>
        <p:spPr>
          <a:xfrm>
            <a:off x="0" y="381000"/>
            <a:ext cx="8915400" cy="762000"/>
          </a:xfrm>
        </p:spPr>
        <p:txBody>
          <a:bodyPr rtlCol="0">
            <a:noAutofit/>
          </a:bodyPr>
          <a:lstStyle/>
          <a:p>
            <a:pPr eaLnBrk="1" fontAlgn="auto" hangingPunct="1">
              <a:spcAft>
                <a:spcPts val="0"/>
              </a:spcAft>
              <a:defRPr/>
            </a:pPr>
            <a:r>
              <a:rPr lang="en-US" sz="4000" dirty="0" smtClean="0"/>
              <a:t>How can we see the pattern across scales of time?</a:t>
            </a:r>
            <a:endParaRPr lang="en-US" sz="4000" dirty="0"/>
          </a:p>
        </p:txBody>
      </p:sp>
      <p:sp>
        <p:nvSpPr>
          <p:cNvPr id="23556" name="Content Placeholder 2"/>
          <p:cNvSpPr>
            <a:spLocks noGrp="1"/>
          </p:cNvSpPr>
          <p:nvPr>
            <p:ph idx="1"/>
          </p:nvPr>
        </p:nvSpPr>
        <p:spPr>
          <a:xfrm>
            <a:off x="914400" y="2103437"/>
            <a:ext cx="7239000" cy="4221163"/>
          </a:xfrm>
        </p:spPr>
        <p:txBody>
          <a:bodyPr/>
          <a:lstStyle/>
          <a:p>
            <a:pPr eaLnBrk="1" hangingPunct="1">
              <a:buFont typeface="Arial" charset="0"/>
              <a:buNone/>
            </a:pPr>
            <a:r>
              <a:rPr lang="en-US" dirty="0" smtClean="0"/>
              <a:t>		</a:t>
            </a:r>
          </a:p>
        </p:txBody>
      </p:sp>
      <p:sp>
        <p:nvSpPr>
          <p:cNvPr id="24" name="Title 1"/>
          <p:cNvSpPr txBox="1">
            <a:spLocks/>
          </p:cNvSpPr>
          <p:nvPr/>
        </p:nvSpPr>
        <p:spPr>
          <a:xfrm>
            <a:off x="1447800" y="6172200"/>
            <a:ext cx="6096000" cy="762000"/>
          </a:xfrm>
          <a:prstGeom prst="rect">
            <a:avLst/>
          </a:prstGeom>
        </p:spPr>
        <p:txBody>
          <a:bodyPr anchor="ctr"/>
          <a:lstStyle/>
          <a:p>
            <a:pPr algn="ctr" fontAlgn="auto">
              <a:spcBef>
                <a:spcPts val="0"/>
              </a:spcBef>
              <a:spcAft>
                <a:spcPts val="0"/>
              </a:spcAft>
              <a:defRPr/>
            </a:pPr>
            <a:r>
              <a:rPr lang="en-US" sz="3200" b="1" dirty="0">
                <a:solidFill>
                  <a:schemeClr val="bg1">
                    <a:lumMod val="95000"/>
                  </a:schemeClr>
                </a:solidFill>
                <a:latin typeface="Minion Pro Cond" pitchFamily="18" charset="0"/>
                <a:ea typeface="+mj-ea"/>
                <a:cs typeface="+mj-cs"/>
              </a:rPr>
              <a:t>We measure two </a:t>
            </a:r>
            <a:r>
              <a:rPr lang="en-US" sz="3200" b="1" dirty="0" smtClean="0">
                <a:solidFill>
                  <a:schemeClr val="bg1">
                    <a:lumMod val="95000"/>
                  </a:schemeClr>
                </a:solidFill>
                <a:latin typeface="Minion Pro Cond" pitchFamily="18" charset="0"/>
                <a:ea typeface="+mj-ea"/>
                <a:cs typeface="+mj-cs"/>
              </a:rPr>
              <a:t>quantities</a:t>
            </a:r>
            <a:r>
              <a:rPr lang="en-US" sz="3200" b="1" dirty="0">
                <a:solidFill>
                  <a:schemeClr val="bg1">
                    <a:lumMod val="95000"/>
                  </a:schemeClr>
                </a:solidFill>
                <a:latin typeface="Minion Pro Cond" pitchFamily="18" charset="0"/>
                <a:ea typeface="+mj-ea"/>
                <a:cs typeface="+mj-cs"/>
              </a:rPr>
              <a:t>:</a:t>
            </a:r>
          </a:p>
          <a:p>
            <a:pPr algn="ctr" fontAlgn="auto">
              <a:spcBef>
                <a:spcPts val="0"/>
              </a:spcBef>
              <a:spcAft>
                <a:spcPts val="0"/>
              </a:spcAft>
              <a:defRPr/>
            </a:pPr>
            <a:r>
              <a:rPr lang="en-US" sz="3200" b="1" dirty="0">
                <a:solidFill>
                  <a:schemeClr val="bg1">
                    <a:lumMod val="95000"/>
                  </a:schemeClr>
                </a:solidFill>
                <a:latin typeface="Minion Pro Cond" pitchFamily="18" charset="0"/>
              </a:rPr>
              <a:t>(1) “time for evolution”</a:t>
            </a:r>
          </a:p>
          <a:p>
            <a:pPr algn="ctr" fontAlgn="auto">
              <a:spcBef>
                <a:spcPts val="0"/>
              </a:spcBef>
              <a:spcAft>
                <a:spcPts val="0"/>
              </a:spcAft>
              <a:defRPr/>
            </a:pPr>
            <a:r>
              <a:rPr lang="en-US" sz="3200" b="1" dirty="0">
                <a:solidFill>
                  <a:schemeClr val="bg1">
                    <a:lumMod val="95000"/>
                  </a:schemeClr>
                </a:solidFill>
                <a:latin typeface="Minion Pro Cond" pitchFamily="18" charset="0"/>
              </a:rPr>
              <a:t>(2) Δ </a:t>
            </a:r>
            <a:r>
              <a:rPr lang="en-US" sz="3200" b="1" dirty="0" smtClean="0">
                <a:solidFill>
                  <a:schemeClr val="bg1">
                    <a:lumMod val="95000"/>
                  </a:schemeClr>
                </a:solidFill>
                <a:latin typeface="Minion Pro Cond" pitchFamily="18" charset="0"/>
              </a:rPr>
              <a:t>mean body size</a:t>
            </a:r>
            <a:endParaRPr lang="en-US" sz="3200" b="1" dirty="0">
              <a:solidFill>
                <a:schemeClr val="bg1">
                  <a:lumMod val="95000"/>
                </a:schemeClr>
              </a:solidFill>
              <a:latin typeface="Minion Pro Cond" pitchFamily="18" charset="0"/>
            </a:endParaRPr>
          </a:p>
          <a:p>
            <a:pPr algn="ctr" fontAlgn="auto">
              <a:spcBef>
                <a:spcPts val="0"/>
              </a:spcBef>
              <a:spcAft>
                <a:spcPts val="0"/>
              </a:spcAft>
              <a:defRPr/>
            </a:pPr>
            <a:endParaRPr lang="en-US" sz="3200" b="1" dirty="0">
              <a:solidFill>
                <a:schemeClr val="bg1">
                  <a:lumMod val="95000"/>
                </a:schemeClr>
              </a:solidFill>
              <a:latin typeface="Minion Pro Cond" pitchFamily="18" charset="0"/>
              <a:ea typeface="+mj-ea"/>
              <a:cs typeface="+mj-cs"/>
            </a:endParaRPr>
          </a:p>
          <a:p>
            <a:pPr algn="ctr" fontAlgn="auto">
              <a:spcBef>
                <a:spcPts val="0"/>
              </a:spcBef>
              <a:spcAft>
                <a:spcPts val="0"/>
              </a:spcAft>
              <a:defRPr/>
            </a:pPr>
            <a:r>
              <a:rPr lang="en-US" sz="3200" b="1" dirty="0">
                <a:solidFill>
                  <a:schemeClr val="bg1">
                    <a:lumMod val="95000"/>
                  </a:schemeClr>
                </a:solidFill>
                <a:latin typeface="Minion Pro Cond" pitchFamily="18" charset="0"/>
                <a:ea typeface="+mj-ea"/>
                <a:cs typeface="+mj-cs"/>
              </a:rPr>
              <a:t>		</a:t>
            </a:r>
          </a:p>
        </p:txBody>
      </p:sp>
      <p:grpSp>
        <p:nvGrpSpPr>
          <p:cNvPr id="4" name="Group 11"/>
          <p:cNvGrpSpPr>
            <a:grpSpLocks/>
          </p:cNvGrpSpPr>
          <p:nvPr/>
        </p:nvGrpSpPr>
        <p:grpSpPr bwMode="auto">
          <a:xfrm>
            <a:off x="7600950" y="3074987"/>
            <a:ext cx="1314450" cy="857250"/>
            <a:chOff x="5715000" y="2743200"/>
            <a:chExt cx="1752600" cy="1143000"/>
          </a:xfrm>
        </p:grpSpPr>
        <p:sp>
          <p:nvSpPr>
            <p:cNvPr id="7" name="Oval 6"/>
            <p:cNvSpPr/>
            <p:nvPr/>
          </p:nvSpPr>
          <p:spPr>
            <a:xfrm>
              <a:off x="5715000" y="2743200"/>
              <a:ext cx="1752600" cy="1143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itle 1"/>
            <p:cNvSpPr txBox="1">
              <a:spLocks/>
            </p:cNvSpPr>
            <p:nvPr/>
          </p:nvSpPr>
          <p:spPr>
            <a:xfrm>
              <a:off x="5943600" y="2971800"/>
              <a:ext cx="1219200" cy="609600"/>
            </a:xfrm>
            <a:prstGeom prst="rect">
              <a:avLst/>
            </a:prstGeom>
          </p:spPr>
          <p:txBody>
            <a:bodyPr anchor="ctr"/>
            <a:lstStyle/>
            <a:p>
              <a:pPr algn="ctr" fontAlgn="auto">
                <a:spcBef>
                  <a:spcPts val="0"/>
                </a:spcBef>
                <a:spcAft>
                  <a:spcPts val="0"/>
                </a:spcAft>
                <a:defRPr/>
              </a:pPr>
              <a:r>
                <a:rPr lang="en-US" sz="1600" b="1" i="1" dirty="0">
                  <a:solidFill>
                    <a:schemeClr val="tx2"/>
                  </a:solidFill>
                  <a:latin typeface="Minion Pro" pitchFamily="18" charset="0"/>
                  <a:ea typeface="+mj-ea"/>
                  <a:cs typeface="+mj-cs"/>
                </a:rPr>
                <a:t>Pop B</a:t>
              </a:r>
              <a:endParaRPr lang="en-US" sz="1600" b="1" i="1" baseline="-25000" dirty="0">
                <a:solidFill>
                  <a:schemeClr val="tx2"/>
                </a:solidFill>
                <a:latin typeface="Minion Pro" pitchFamily="18" charset="0"/>
                <a:ea typeface="+mj-ea"/>
                <a:cs typeface="+mj-cs"/>
              </a:endParaRPr>
            </a:p>
            <a:p>
              <a:pPr algn="ctr" fontAlgn="auto">
                <a:spcBef>
                  <a:spcPts val="0"/>
                </a:spcBef>
                <a:spcAft>
                  <a:spcPts val="0"/>
                </a:spcAft>
                <a:defRPr/>
              </a:pPr>
              <a:r>
                <a:rPr lang="en-US" sz="1600" b="1" i="1" dirty="0">
                  <a:solidFill>
                    <a:schemeClr val="tx2"/>
                  </a:solidFill>
                  <a:latin typeface="Minion Pro" pitchFamily="18" charset="0"/>
                  <a:ea typeface="+mj-ea"/>
                  <a:cs typeface="+mj-cs"/>
                </a:rPr>
                <a:t>mean(z)</a:t>
              </a:r>
            </a:p>
          </p:txBody>
        </p:sp>
      </p:grpSp>
      <p:grpSp>
        <p:nvGrpSpPr>
          <p:cNvPr id="5" name="Group 12"/>
          <p:cNvGrpSpPr>
            <a:grpSpLocks/>
          </p:cNvGrpSpPr>
          <p:nvPr/>
        </p:nvGrpSpPr>
        <p:grpSpPr bwMode="auto">
          <a:xfrm>
            <a:off x="4457700" y="3074987"/>
            <a:ext cx="1314450" cy="857250"/>
            <a:chOff x="1524000" y="2743200"/>
            <a:chExt cx="1752600" cy="1143000"/>
          </a:xfrm>
        </p:grpSpPr>
        <p:sp>
          <p:nvSpPr>
            <p:cNvPr id="6" name="Oval 5"/>
            <p:cNvSpPr/>
            <p:nvPr/>
          </p:nvSpPr>
          <p:spPr>
            <a:xfrm>
              <a:off x="1524000" y="2743200"/>
              <a:ext cx="1752600" cy="1143000"/>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2">
                    <a:lumMod val="75000"/>
                  </a:schemeClr>
                </a:solidFill>
              </a:endParaRPr>
            </a:p>
          </p:txBody>
        </p:sp>
        <p:sp>
          <p:nvSpPr>
            <p:cNvPr id="11" name="Title 1"/>
            <p:cNvSpPr txBox="1">
              <a:spLocks/>
            </p:cNvSpPr>
            <p:nvPr/>
          </p:nvSpPr>
          <p:spPr>
            <a:xfrm>
              <a:off x="1752600" y="2971800"/>
              <a:ext cx="1219200" cy="609600"/>
            </a:xfrm>
            <a:prstGeom prst="rect">
              <a:avLst/>
            </a:prstGeom>
          </p:spPr>
          <p:txBody>
            <a:bodyPr anchor="ctr"/>
            <a:lstStyle/>
            <a:p>
              <a:pPr algn="ctr" fontAlgn="auto">
                <a:spcBef>
                  <a:spcPts val="0"/>
                </a:spcBef>
                <a:spcAft>
                  <a:spcPts val="0"/>
                </a:spcAft>
                <a:defRPr/>
              </a:pPr>
              <a:r>
                <a:rPr lang="en-US" sz="1600" b="1" i="1" dirty="0">
                  <a:solidFill>
                    <a:schemeClr val="accent2">
                      <a:lumMod val="75000"/>
                    </a:schemeClr>
                  </a:solidFill>
                  <a:latin typeface="Minion Pro" pitchFamily="18" charset="0"/>
                  <a:ea typeface="+mj-ea"/>
                  <a:cs typeface="+mj-cs"/>
                </a:rPr>
                <a:t>Pop A</a:t>
              </a:r>
              <a:endParaRPr lang="en-US" sz="1600" b="1" i="1" baseline="-25000" dirty="0">
                <a:solidFill>
                  <a:schemeClr val="accent2">
                    <a:lumMod val="75000"/>
                  </a:schemeClr>
                </a:solidFill>
                <a:latin typeface="Minion Pro" pitchFamily="18" charset="0"/>
                <a:ea typeface="+mj-ea"/>
                <a:cs typeface="+mj-cs"/>
              </a:endParaRPr>
            </a:p>
            <a:p>
              <a:pPr algn="ctr" fontAlgn="auto">
                <a:spcBef>
                  <a:spcPts val="0"/>
                </a:spcBef>
                <a:spcAft>
                  <a:spcPts val="0"/>
                </a:spcAft>
                <a:defRPr/>
              </a:pPr>
              <a:r>
                <a:rPr lang="en-US" sz="1600" b="1" i="1" dirty="0">
                  <a:solidFill>
                    <a:schemeClr val="accent2">
                      <a:lumMod val="75000"/>
                    </a:schemeClr>
                  </a:solidFill>
                  <a:latin typeface="Minion Pro" pitchFamily="18" charset="0"/>
                  <a:ea typeface="+mj-ea"/>
                  <a:cs typeface="+mj-cs"/>
                </a:rPr>
                <a:t>mean(z)</a:t>
              </a:r>
            </a:p>
          </p:txBody>
        </p:sp>
      </p:grpSp>
      <p:sp>
        <p:nvSpPr>
          <p:cNvPr id="22" name="Title 1"/>
          <p:cNvSpPr txBox="1">
            <a:spLocks/>
          </p:cNvSpPr>
          <p:nvPr/>
        </p:nvSpPr>
        <p:spPr>
          <a:xfrm>
            <a:off x="685800" y="2705100"/>
            <a:ext cx="2895600" cy="571500"/>
          </a:xfrm>
          <a:prstGeom prst="rect">
            <a:avLst/>
          </a:prstGeom>
          <a:noFill/>
          <a:ln>
            <a:noFill/>
          </a:ln>
        </p:spPr>
        <p:txBody>
          <a:bodyPr anchor="ctr"/>
          <a:lstStyle/>
          <a:p>
            <a:pPr algn="ctr" fontAlgn="auto">
              <a:spcBef>
                <a:spcPts val="0"/>
              </a:spcBef>
              <a:spcAft>
                <a:spcPts val="0"/>
              </a:spcAft>
              <a:defRPr/>
            </a:pPr>
            <a:r>
              <a:rPr lang="en-US" sz="2000" i="1" dirty="0">
                <a:solidFill>
                  <a:schemeClr val="bg1">
                    <a:lumMod val="95000"/>
                  </a:schemeClr>
                </a:solidFill>
                <a:latin typeface="Minion Pro" pitchFamily="18" charset="0"/>
                <a:ea typeface="+mj-ea"/>
                <a:cs typeface="+mj-cs"/>
              </a:rPr>
              <a:t>Time interval</a:t>
            </a:r>
          </a:p>
          <a:p>
            <a:pPr algn="ctr" fontAlgn="auto">
              <a:spcBef>
                <a:spcPts val="0"/>
              </a:spcBef>
              <a:spcAft>
                <a:spcPts val="0"/>
              </a:spcAft>
              <a:defRPr/>
            </a:pPr>
            <a:endParaRPr lang="en-US" sz="100" i="1" dirty="0">
              <a:solidFill>
                <a:schemeClr val="bg1">
                  <a:lumMod val="95000"/>
                </a:schemeClr>
              </a:solidFill>
              <a:latin typeface="Minion Pro" pitchFamily="18" charset="0"/>
              <a:ea typeface="+mj-ea"/>
              <a:cs typeface="+mj-cs"/>
            </a:endParaRPr>
          </a:p>
        </p:txBody>
      </p:sp>
      <p:cxnSp>
        <p:nvCxnSpPr>
          <p:cNvPr id="20" name="Straight Arrow Connector 19"/>
          <p:cNvCxnSpPr/>
          <p:nvPr/>
        </p:nvCxnSpPr>
        <p:spPr>
          <a:xfrm rot="5400000" flipH="1" flipV="1">
            <a:off x="6772275" y="3389312"/>
            <a:ext cx="714375" cy="942975"/>
          </a:xfrm>
          <a:prstGeom prst="straightConnector1">
            <a:avLst/>
          </a:prstGeom>
          <a:ln w="63500">
            <a:solidFill>
              <a:srgbClr val="91C7A9"/>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rot="16200000" flipV="1">
            <a:off x="5872163" y="3432175"/>
            <a:ext cx="685800" cy="885825"/>
          </a:xfrm>
          <a:prstGeom prst="straightConnector1">
            <a:avLst/>
          </a:prstGeom>
          <a:ln w="63500">
            <a:solidFill>
              <a:srgbClr val="91C7A9"/>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29"/>
          <p:cNvGrpSpPr>
            <a:grpSpLocks/>
          </p:cNvGrpSpPr>
          <p:nvPr/>
        </p:nvGrpSpPr>
        <p:grpSpPr bwMode="auto">
          <a:xfrm>
            <a:off x="6000750" y="4217987"/>
            <a:ext cx="1314450" cy="857250"/>
            <a:chOff x="1524000" y="2743200"/>
            <a:chExt cx="1752600" cy="1143000"/>
          </a:xfrm>
        </p:grpSpPr>
        <p:sp>
          <p:nvSpPr>
            <p:cNvPr id="31" name="Oval 30"/>
            <p:cNvSpPr/>
            <p:nvPr/>
          </p:nvSpPr>
          <p:spPr>
            <a:xfrm>
              <a:off x="1524000" y="2743200"/>
              <a:ext cx="1752600" cy="1143000"/>
            </a:xfrm>
            <a:prstGeom prst="ellipse">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2">
                    <a:lumMod val="75000"/>
                  </a:schemeClr>
                </a:solidFill>
              </a:endParaRPr>
            </a:p>
          </p:txBody>
        </p:sp>
        <p:sp>
          <p:nvSpPr>
            <p:cNvPr id="32" name="Title 1"/>
            <p:cNvSpPr txBox="1">
              <a:spLocks/>
            </p:cNvSpPr>
            <p:nvPr/>
          </p:nvSpPr>
          <p:spPr>
            <a:xfrm>
              <a:off x="1752600" y="2971800"/>
              <a:ext cx="1219200" cy="609600"/>
            </a:xfrm>
            <a:prstGeom prst="rect">
              <a:avLst/>
            </a:prstGeom>
          </p:spPr>
          <p:txBody>
            <a:bodyPr anchor="ctr"/>
            <a:lstStyle/>
            <a:p>
              <a:pPr algn="ctr" fontAlgn="auto">
                <a:spcBef>
                  <a:spcPts val="0"/>
                </a:spcBef>
                <a:spcAft>
                  <a:spcPts val="0"/>
                </a:spcAft>
                <a:defRPr/>
              </a:pPr>
              <a:r>
                <a:rPr lang="en-US" sz="1600" b="1" i="1" dirty="0">
                  <a:solidFill>
                    <a:schemeClr val="accent4">
                      <a:lumMod val="75000"/>
                    </a:schemeClr>
                  </a:solidFill>
                  <a:latin typeface="Minion Pro" pitchFamily="18" charset="0"/>
                  <a:ea typeface="+mj-ea"/>
                  <a:cs typeface="+mj-cs"/>
                </a:rPr>
                <a:t>Pop X</a:t>
              </a:r>
              <a:endParaRPr lang="en-US" sz="1600" b="1" i="1" baseline="-25000" dirty="0">
                <a:solidFill>
                  <a:schemeClr val="accent4">
                    <a:lumMod val="75000"/>
                  </a:schemeClr>
                </a:solidFill>
                <a:latin typeface="Minion Pro" pitchFamily="18" charset="0"/>
                <a:ea typeface="+mj-ea"/>
                <a:cs typeface="+mj-cs"/>
              </a:endParaRPr>
            </a:p>
          </p:txBody>
        </p:sp>
      </p:grpSp>
      <p:grpSp>
        <p:nvGrpSpPr>
          <p:cNvPr id="12" name="Group 36"/>
          <p:cNvGrpSpPr>
            <a:grpSpLocks/>
          </p:cNvGrpSpPr>
          <p:nvPr/>
        </p:nvGrpSpPr>
        <p:grpSpPr bwMode="auto">
          <a:xfrm>
            <a:off x="2647950" y="3065462"/>
            <a:ext cx="1314450" cy="857250"/>
            <a:chOff x="5715000" y="2743200"/>
            <a:chExt cx="1752600" cy="1143000"/>
          </a:xfrm>
        </p:grpSpPr>
        <p:sp>
          <p:nvSpPr>
            <p:cNvPr id="38" name="Oval 37"/>
            <p:cNvSpPr/>
            <p:nvPr/>
          </p:nvSpPr>
          <p:spPr>
            <a:xfrm>
              <a:off x="5715000" y="2743200"/>
              <a:ext cx="1752600" cy="11430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Title 1"/>
            <p:cNvSpPr txBox="1">
              <a:spLocks/>
            </p:cNvSpPr>
            <p:nvPr/>
          </p:nvSpPr>
          <p:spPr>
            <a:xfrm>
              <a:off x="5943600" y="2971800"/>
              <a:ext cx="1219200" cy="609600"/>
            </a:xfrm>
            <a:prstGeom prst="rect">
              <a:avLst/>
            </a:prstGeom>
          </p:spPr>
          <p:txBody>
            <a:bodyPr anchor="ctr"/>
            <a:lstStyle/>
            <a:p>
              <a:pPr algn="ctr" fontAlgn="auto">
                <a:spcBef>
                  <a:spcPts val="0"/>
                </a:spcBef>
                <a:spcAft>
                  <a:spcPts val="0"/>
                </a:spcAft>
                <a:defRPr/>
              </a:pPr>
              <a:r>
                <a:rPr lang="en-US" sz="1600" b="1" i="1" dirty="0">
                  <a:solidFill>
                    <a:schemeClr val="tx2"/>
                  </a:solidFill>
                  <a:latin typeface="Minion Pro" pitchFamily="18" charset="0"/>
                  <a:ea typeface="+mj-ea"/>
                  <a:cs typeface="+mj-cs"/>
                </a:rPr>
                <a:t>Pop B</a:t>
              </a:r>
              <a:endParaRPr lang="en-US" sz="1600" b="1" i="1" baseline="-25000" dirty="0">
                <a:solidFill>
                  <a:schemeClr val="tx2"/>
                </a:solidFill>
                <a:latin typeface="Minion Pro" pitchFamily="18" charset="0"/>
                <a:ea typeface="+mj-ea"/>
                <a:cs typeface="+mj-cs"/>
              </a:endParaRPr>
            </a:p>
            <a:p>
              <a:pPr algn="ctr" fontAlgn="auto">
                <a:spcBef>
                  <a:spcPts val="0"/>
                </a:spcBef>
                <a:spcAft>
                  <a:spcPts val="0"/>
                </a:spcAft>
                <a:defRPr/>
              </a:pPr>
              <a:r>
                <a:rPr lang="en-US" sz="1600" b="1" i="1" dirty="0">
                  <a:solidFill>
                    <a:schemeClr val="tx2"/>
                  </a:solidFill>
                  <a:latin typeface="Minion Pro" pitchFamily="18" charset="0"/>
                  <a:ea typeface="+mj-ea"/>
                  <a:cs typeface="+mj-cs"/>
                </a:rPr>
                <a:t>mean(z)</a:t>
              </a:r>
            </a:p>
          </p:txBody>
        </p:sp>
      </p:grpSp>
      <p:grpSp>
        <p:nvGrpSpPr>
          <p:cNvPr id="13" name="Group 39"/>
          <p:cNvGrpSpPr>
            <a:grpSpLocks/>
          </p:cNvGrpSpPr>
          <p:nvPr/>
        </p:nvGrpSpPr>
        <p:grpSpPr bwMode="auto">
          <a:xfrm>
            <a:off x="285750" y="3017837"/>
            <a:ext cx="1314450" cy="857250"/>
            <a:chOff x="1524000" y="2743200"/>
            <a:chExt cx="1752600" cy="1143000"/>
          </a:xfrm>
        </p:grpSpPr>
        <p:sp>
          <p:nvSpPr>
            <p:cNvPr id="41" name="Oval 40"/>
            <p:cNvSpPr/>
            <p:nvPr/>
          </p:nvSpPr>
          <p:spPr>
            <a:xfrm>
              <a:off x="1524000" y="2743200"/>
              <a:ext cx="1752600" cy="1143000"/>
            </a:xfrm>
            <a:prstGeom prst="ellipse">
              <a:avLst/>
            </a:prstGeom>
            <a:solidFill>
              <a:schemeClr val="accent2">
                <a:lumMod val="20000"/>
                <a:lumOff val="8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2">
                    <a:lumMod val="75000"/>
                  </a:schemeClr>
                </a:solidFill>
              </a:endParaRPr>
            </a:p>
          </p:txBody>
        </p:sp>
        <p:sp>
          <p:nvSpPr>
            <p:cNvPr id="43" name="Title 1"/>
            <p:cNvSpPr txBox="1">
              <a:spLocks/>
            </p:cNvSpPr>
            <p:nvPr/>
          </p:nvSpPr>
          <p:spPr>
            <a:xfrm>
              <a:off x="1752600" y="2971800"/>
              <a:ext cx="1219200" cy="609600"/>
            </a:xfrm>
            <a:prstGeom prst="rect">
              <a:avLst/>
            </a:prstGeom>
          </p:spPr>
          <p:txBody>
            <a:bodyPr anchor="ctr"/>
            <a:lstStyle/>
            <a:p>
              <a:pPr algn="ctr" fontAlgn="auto">
                <a:spcBef>
                  <a:spcPts val="0"/>
                </a:spcBef>
                <a:spcAft>
                  <a:spcPts val="0"/>
                </a:spcAft>
                <a:defRPr/>
              </a:pPr>
              <a:r>
                <a:rPr lang="en-US" sz="1600" b="1" i="1" dirty="0">
                  <a:solidFill>
                    <a:schemeClr val="accent2">
                      <a:lumMod val="75000"/>
                    </a:schemeClr>
                  </a:solidFill>
                  <a:latin typeface="Minion Pro" pitchFamily="18" charset="0"/>
                  <a:ea typeface="+mj-ea"/>
                  <a:cs typeface="+mj-cs"/>
                </a:rPr>
                <a:t>Pop A</a:t>
              </a:r>
              <a:endParaRPr lang="en-US" sz="1600" b="1" i="1" baseline="-25000" dirty="0">
                <a:solidFill>
                  <a:schemeClr val="accent2">
                    <a:lumMod val="75000"/>
                  </a:schemeClr>
                </a:solidFill>
                <a:latin typeface="Minion Pro" pitchFamily="18" charset="0"/>
                <a:ea typeface="+mj-ea"/>
                <a:cs typeface="+mj-cs"/>
              </a:endParaRPr>
            </a:p>
            <a:p>
              <a:pPr algn="ctr" fontAlgn="auto">
                <a:spcBef>
                  <a:spcPts val="0"/>
                </a:spcBef>
                <a:spcAft>
                  <a:spcPts val="0"/>
                </a:spcAft>
                <a:defRPr/>
              </a:pPr>
              <a:r>
                <a:rPr lang="en-US" sz="1600" b="1" i="1" dirty="0">
                  <a:solidFill>
                    <a:schemeClr val="accent2">
                      <a:lumMod val="75000"/>
                    </a:schemeClr>
                  </a:solidFill>
                  <a:latin typeface="Minion Pro" pitchFamily="18" charset="0"/>
                  <a:ea typeface="+mj-ea"/>
                  <a:cs typeface="+mj-cs"/>
                </a:rPr>
                <a:t>mean(z)</a:t>
              </a:r>
            </a:p>
          </p:txBody>
        </p:sp>
      </p:grpSp>
      <p:cxnSp>
        <p:nvCxnSpPr>
          <p:cNvPr id="45" name="Straight Arrow Connector 44"/>
          <p:cNvCxnSpPr/>
          <p:nvPr/>
        </p:nvCxnSpPr>
        <p:spPr>
          <a:xfrm>
            <a:off x="1600201" y="3446462"/>
            <a:ext cx="1047749" cy="1588"/>
          </a:xfrm>
          <a:prstGeom prst="straightConnector1">
            <a:avLst/>
          </a:prstGeom>
          <a:ln w="63500">
            <a:solidFill>
              <a:srgbClr val="91C7A9"/>
            </a:solidFill>
            <a:tailEnd type="arrow"/>
          </a:ln>
        </p:spPr>
        <p:style>
          <a:lnRef idx="1">
            <a:schemeClr val="accent1"/>
          </a:lnRef>
          <a:fillRef idx="0">
            <a:schemeClr val="accent1"/>
          </a:fillRef>
          <a:effectRef idx="0">
            <a:schemeClr val="accent1"/>
          </a:effectRef>
          <a:fontRef idx="minor">
            <a:schemeClr val="tx1"/>
          </a:fontRef>
        </p:style>
      </p:cxnSp>
      <p:sp>
        <p:nvSpPr>
          <p:cNvPr id="48" name="Title 1"/>
          <p:cNvSpPr txBox="1">
            <a:spLocks/>
          </p:cNvSpPr>
          <p:nvPr/>
        </p:nvSpPr>
        <p:spPr>
          <a:xfrm>
            <a:off x="5257800" y="2781300"/>
            <a:ext cx="2895600" cy="571500"/>
          </a:xfrm>
          <a:prstGeom prst="rect">
            <a:avLst/>
          </a:prstGeom>
          <a:noFill/>
          <a:ln>
            <a:noFill/>
          </a:ln>
        </p:spPr>
        <p:txBody>
          <a:bodyPr anchor="ctr"/>
          <a:lstStyle/>
          <a:p>
            <a:pPr algn="ctr" fontAlgn="auto">
              <a:spcBef>
                <a:spcPts val="0"/>
              </a:spcBef>
              <a:spcAft>
                <a:spcPts val="0"/>
              </a:spcAft>
              <a:defRPr/>
            </a:pPr>
            <a:r>
              <a:rPr lang="en-US" sz="2000" i="1" dirty="0">
                <a:solidFill>
                  <a:schemeClr val="bg1">
                    <a:lumMod val="95000"/>
                  </a:schemeClr>
                </a:solidFill>
                <a:latin typeface="Minion Pro" pitchFamily="18" charset="0"/>
                <a:ea typeface="+mj-ea"/>
                <a:cs typeface="+mj-cs"/>
              </a:rPr>
              <a:t>Time interval</a:t>
            </a:r>
          </a:p>
          <a:p>
            <a:pPr algn="ctr" fontAlgn="auto">
              <a:spcBef>
                <a:spcPts val="0"/>
              </a:spcBef>
              <a:spcAft>
                <a:spcPts val="0"/>
              </a:spcAft>
              <a:defRPr/>
            </a:pPr>
            <a:endParaRPr lang="en-US" sz="100" i="1" dirty="0">
              <a:solidFill>
                <a:schemeClr val="bg1">
                  <a:lumMod val="95000"/>
                </a:schemeClr>
              </a:solidFill>
              <a:latin typeface="Minion Pro" pitchFamily="18" charset="0"/>
              <a:ea typeface="+mj-ea"/>
              <a:cs typeface="+mj-cs"/>
            </a:endParaRPr>
          </a:p>
        </p:txBody>
      </p:sp>
    </p:spTree>
    <p:extLst>
      <p:ext uri="{BB962C8B-B14F-4D97-AF65-F5344CB8AC3E}">
        <p14:creationId xmlns:p14="http://schemas.microsoft.com/office/powerpoint/2010/main" val="226283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24" grpId="0"/>
      <p:bldP spid="22" grpId="0"/>
      <p:bldP spid="4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http://www.greglasley.net/images/M/Medium-Ground-Finch-000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89420" y="968830"/>
            <a:ext cx="2373380" cy="174618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57200" y="-152400"/>
            <a:ext cx="8229600" cy="1143000"/>
          </a:xfrm>
        </p:spPr>
        <p:txBody>
          <a:bodyPr>
            <a:normAutofit fontScale="90000"/>
          </a:bodyPr>
          <a:lstStyle/>
          <a:p>
            <a:r>
              <a:rPr lang="en-US" dirty="0" smtClean="0"/>
              <a:t>Phenotypic divergence database  </a:t>
            </a:r>
            <a:r>
              <a:rPr lang="en-US" sz="2700" dirty="0" smtClean="0">
                <a:solidFill>
                  <a:srgbClr val="E46A6B"/>
                </a:solidFill>
              </a:rPr>
              <a:t>(</a:t>
            </a:r>
            <a:r>
              <a:rPr lang="en-US" sz="2700" dirty="0" err="1" smtClean="0">
                <a:solidFill>
                  <a:srgbClr val="E46A6B"/>
                </a:solidFill>
              </a:rPr>
              <a:t>Uyeda</a:t>
            </a:r>
            <a:r>
              <a:rPr lang="en-US" sz="2700" dirty="0" smtClean="0">
                <a:solidFill>
                  <a:srgbClr val="E46A6B"/>
                </a:solidFill>
              </a:rPr>
              <a:t>, Hansen, Arnold &amp; </a:t>
            </a:r>
            <a:r>
              <a:rPr lang="en-US" sz="2700" dirty="0" err="1" smtClean="0">
                <a:solidFill>
                  <a:srgbClr val="E46A6B"/>
                </a:solidFill>
              </a:rPr>
              <a:t>Pienaar</a:t>
            </a:r>
            <a:r>
              <a:rPr lang="en-US" sz="2700" dirty="0" smtClean="0">
                <a:solidFill>
                  <a:srgbClr val="E46A6B"/>
                </a:solidFill>
              </a:rPr>
              <a:t>, 2011. </a:t>
            </a:r>
            <a:r>
              <a:rPr lang="en-US" sz="2700" i="1" dirty="0" smtClean="0">
                <a:solidFill>
                  <a:srgbClr val="E46A6B"/>
                </a:solidFill>
              </a:rPr>
              <a:t>PNAS.</a:t>
            </a:r>
            <a:r>
              <a:rPr lang="en-US" sz="2700" dirty="0" smtClean="0">
                <a:solidFill>
                  <a:srgbClr val="E46A6B"/>
                </a:solidFill>
              </a:rPr>
              <a:t>)</a:t>
            </a:r>
            <a:endParaRPr lang="en-US" sz="2700" dirty="0">
              <a:solidFill>
                <a:srgbClr val="E46A6B"/>
              </a:solidFill>
            </a:endParaRPr>
          </a:p>
        </p:txBody>
      </p:sp>
      <p:sp>
        <p:nvSpPr>
          <p:cNvPr id="4" name="TextBox 3"/>
          <p:cNvSpPr txBox="1"/>
          <p:nvPr/>
        </p:nvSpPr>
        <p:spPr>
          <a:xfrm>
            <a:off x="394424" y="2743200"/>
            <a:ext cx="3124200" cy="1384995"/>
          </a:xfrm>
          <a:prstGeom prst="rect">
            <a:avLst/>
          </a:prstGeom>
          <a:noFill/>
        </p:spPr>
        <p:txBody>
          <a:bodyPr wrap="square" rtlCol="0">
            <a:spAutoFit/>
          </a:bodyPr>
          <a:lstStyle/>
          <a:p>
            <a:pPr algn="ctr"/>
            <a:r>
              <a:rPr lang="en-US" sz="2800" dirty="0" smtClean="0">
                <a:solidFill>
                  <a:schemeClr val="bg1">
                    <a:lumMod val="95000"/>
                  </a:schemeClr>
                </a:solidFill>
                <a:latin typeface="Minion Pro Cond" pitchFamily="18" charset="0"/>
              </a:rPr>
              <a:t>Only animals, mostly vertebrates, but also some inverts</a:t>
            </a:r>
            <a:endParaRPr lang="en-US" sz="2800" dirty="0">
              <a:solidFill>
                <a:schemeClr val="bg1">
                  <a:lumMod val="95000"/>
                </a:schemeClr>
              </a:solidFill>
              <a:latin typeface="Minion Pro Cond" pitchFamily="18" charset="0"/>
            </a:endParaRPr>
          </a:p>
        </p:txBody>
      </p:sp>
      <p:pic>
        <p:nvPicPr>
          <p:cNvPr id="23554" name="Picture 2" descr="http://media.web.britannica.com/eb-media/46/93546-034-F9C81CA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15276"/>
            <a:ext cx="3608248" cy="18041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95600" y="5562600"/>
            <a:ext cx="3124200" cy="1384995"/>
          </a:xfrm>
          <a:prstGeom prst="rect">
            <a:avLst/>
          </a:prstGeom>
          <a:noFill/>
        </p:spPr>
        <p:txBody>
          <a:bodyPr wrap="square" rtlCol="0">
            <a:spAutoFit/>
          </a:bodyPr>
          <a:lstStyle/>
          <a:p>
            <a:pPr algn="ctr"/>
            <a:r>
              <a:rPr lang="en-US" sz="2800" dirty="0" smtClean="0">
                <a:solidFill>
                  <a:schemeClr val="bg1">
                    <a:lumMod val="95000"/>
                  </a:schemeClr>
                </a:solidFill>
                <a:latin typeface="Minion Pro Cond" pitchFamily="18" charset="0"/>
              </a:rPr>
              <a:t>Only traits related to linear body size change</a:t>
            </a:r>
            <a:endParaRPr lang="en-US" sz="2800" dirty="0">
              <a:solidFill>
                <a:schemeClr val="bg1">
                  <a:lumMod val="95000"/>
                </a:schemeClr>
              </a:solidFill>
              <a:latin typeface="Minion Pro Cond" pitchFamily="18" charset="0"/>
            </a:endParaRPr>
          </a:p>
        </p:txBody>
      </p:sp>
      <p:pic>
        <p:nvPicPr>
          <p:cNvPr id="23558" name="Picture 6" descr="http://www.mr-damon.com/photo_album/fossils/fish_fossi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971550"/>
            <a:ext cx="2514600" cy="18021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texscience.org/reports/tree.jp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946" t="1001" r="1313" b="882"/>
          <a:stretch/>
        </p:blipFill>
        <p:spPr bwMode="auto">
          <a:xfrm>
            <a:off x="6174470" y="2378791"/>
            <a:ext cx="1750330" cy="1757053"/>
          </a:xfrm>
          <a:prstGeom prst="rect">
            <a:avLst/>
          </a:prstGeom>
          <a:solidFill>
            <a:schemeClr val="bg1"/>
          </a:solidFill>
          <a:extLst/>
        </p:spPr>
      </p:pic>
      <p:sp>
        <p:nvSpPr>
          <p:cNvPr id="11" name="TextBox 10"/>
          <p:cNvSpPr txBox="1"/>
          <p:nvPr/>
        </p:nvSpPr>
        <p:spPr>
          <a:xfrm>
            <a:off x="5562600" y="4267200"/>
            <a:ext cx="3124200" cy="1384995"/>
          </a:xfrm>
          <a:prstGeom prst="rect">
            <a:avLst/>
          </a:prstGeom>
          <a:noFill/>
        </p:spPr>
        <p:txBody>
          <a:bodyPr wrap="square" rtlCol="0">
            <a:spAutoFit/>
          </a:bodyPr>
          <a:lstStyle/>
          <a:p>
            <a:pPr algn="ctr"/>
            <a:r>
              <a:rPr lang="en-US" sz="2800" dirty="0" smtClean="0">
                <a:solidFill>
                  <a:schemeClr val="bg1">
                    <a:lumMod val="95000"/>
                  </a:schemeClr>
                </a:solidFill>
                <a:latin typeface="Minion Pro Cond" pitchFamily="18" charset="0"/>
              </a:rPr>
              <a:t>Field, Fossil and Phylogenetic comparative data</a:t>
            </a:r>
            <a:endParaRPr lang="en-US" sz="2800" dirty="0">
              <a:solidFill>
                <a:schemeClr val="bg1">
                  <a:lumMod val="95000"/>
                </a:schemeClr>
              </a:solidFill>
              <a:latin typeface="Minion Pro Cond" pitchFamily="18" charset="0"/>
            </a:endParaRPr>
          </a:p>
        </p:txBody>
      </p:sp>
      <p:pic>
        <p:nvPicPr>
          <p:cNvPr id="21506" name="Picture 2" descr="http://www.earthtimes.org/newsimage/global-warming-mammal-body-size_242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4200" y="3651141"/>
            <a:ext cx="2602796" cy="1952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20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fade">
                                      <p:cBhvr>
                                        <p:cTn id="7" dur="500"/>
                                        <p:tgtEl>
                                          <p:spTgt spid="235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506"/>
                                        </p:tgtEl>
                                        <p:attrNameLst>
                                          <p:attrName>style.visibility</p:attrName>
                                        </p:attrNameLst>
                                      </p:cBhvr>
                                      <p:to>
                                        <p:strVal val="visible"/>
                                      </p:to>
                                    </p:set>
                                    <p:animEffect transition="in" filter="fade">
                                      <p:cBhvr>
                                        <p:cTn id="15" dur="500"/>
                                        <p:tgtEl>
                                          <p:spTgt spid="2150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23558"/>
                                        </p:tgtEl>
                                        <p:attrNameLst>
                                          <p:attrName>style.visibility</p:attrName>
                                        </p:attrNameLst>
                                      </p:cBhvr>
                                      <p:to>
                                        <p:strVal val="visible"/>
                                      </p:to>
                                    </p:set>
                                    <p:animEffect transition="in" filter="fade">
                                      <p:cBhvr>
                                        <p:cTn id="26" dur="500"/>
                                        <p:tgtEl>
                                          <p:spTgt spid="2355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14948"/>
            <a:ext cx="9144000" cy="4708981"/>
          </a:xfrm>
          <a:prstGeom prst="rect">
            <a:avLst/>
          </a:prstGeom>
          <a:noFill/>
        </p:spPr>
        <p:txBody>
          <a:bodyPr wrap="square" rtlCol="0">
            <a:spAutoFit/>
          </a:bodyPr>
          <a:lstStyle/>
          <a:p>
            <a:pPr algn="ctr"/>
            <a:r>
              <a:rPr lang="en-US" sz="6000" dirty="0" smtClean="0">
                <a:solidFill>
                  <a:srgbClr val="91C7A9"/>
                </a:solidFill>
                <a:latin typeface="Aharoni" pitchFamily="2" charset="-79"/>
                <a:cs typeface="Aharoni" pitchFamily="2" charset="-79"/>
              </a:rPr>
              <a:t>&gt;8000 data points from</a:t>
            </a:r>
          </a:p>
          <a:p>
            <a:pPr algn="ctr"/>
            <a:r>
              <a:rPr lang="en-US" sz="6000" dirty="0" smtClean="0">
                <a:solidFill>
                  <a:srgbClr val="91C7A9"/>
                </a:solidFill>
                <a:latin typeface="Aharoni" pitchFamily="2" charset="-79"/>
                <a:cs typeface="Aharoni" pitchFamily="2" charset="-79"/>
              </a:rPr>
              <a:t>&gt; 150 studies</a:t>
            </a:r>
          </a:p>
          <a:p>
            <a:pPr algn="ctr"/>
            <a:endParaRPr lang="en-US" sz="6000" dirty="0" smtClean="0">
              <a:solidFill>
                <a:srgbClr val="91C7A9"/>
              </a:solidFill>
              <a:latin typeface="Aharoni" pitchFamily="2" charset="-79"/>
              <a:cs typeface="Aharoni" pitchFamily="2" charset="-79"/>
            </a:endParaRPr>
          </a:p>
          <a:p>
            <a:pPr algn="ctr"/>
            <a:r>
              <a:rPr lang="en-US" sz="6000" dirty="0" smtClean="0">
                <a:solidFill>
                  <a:srgbClr val="91C7A9"/>
                </a:solidFill>
                <a:latin typeface="Aharoni" pitchFamily="2" charset="-79"/>
                <a:cs typeface="Aharoni" pitchFamily="2" charset="-79"/>
              </a:rPr>
              <a:t>Intervals from &lt; 1 </a:t>
            </a:r>
            <a:r>
              <a:rPr lang="en-US" sz="6000" dirty="0" err="1" smtClean="0">
                <a:solidFill>
                  <a:srgbClr val="91C7A9"/>
                </a:solidFill>
                <a:latin typeface="Aharoni" pitchFamily="2" charset="-79"/>
                <a:cs typeface="Aharoni" pitchFamily="2" charset="-79"/>
              </a:rPr>
              <a:t>yr</a:t>
            </a:r>
            <a:r>
              <a:rPr lang="en-US" sz="6000" dirty="0" smtClean="0">
                <a:solidFill>
                  <a:srgbClr val="91C7A9"/>
                </a:solidFill>
                <a:latin typeface="Aharoni" pitchFamily="2" charset="-79"/>
                <a:cs typeface="Aharoni" pitchFamily="2" charset="-79"/>
              </a:rPr>
              <a:t> to 360 my</a:t>
            </a:r>
            <a:endParaRPr lang="en-US" sz="6000" dirty="0">
              <a:solidFill>
                <a:srgbClr val="91C7A9"/>
              </a:solidFill>
              <a:latin typeface="Aharoni" pitchFamily="2" charset="-79"/>
              <a:cs typeface="Aharoni" pitchFamily="2" charset="-79"/>
            </a:endParaRPr>
          </a:p>
        </p:txBody>
      </p:sp>
    </p:spTree>
    <p:extLst>
      <p:ext uri="{BB962C8B-B14F-4D97-AF65-F5344CB8AC3E}">
        <p14:creationId xmlns:p14="http://schemas.microsoft.com/office/powerpoint/2010/main" val="410011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044" y="753560"/>
            <a:ext cx="9170044" cy="5723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www.botany.org/bsa/psb/2000/46-2-stebbin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044" y="4570510"/>
            <a:ext cx="1461829" cy="1896317"/>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http://www.texscience.org/reports/tree.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946" t="1001" r="1313" b="882"/>
          <a:stretch/>
        </p:blipFill>
        <p:spPr bwMode="auto">
          <a:xfrm>
            <a:off x="2057400" y="898071"/>
            <a:ext cx="5410200" cy="5430982"/>
          </a:xfrm>
          <a:prstGeom prst="rect">
            <a:avLst/>
          </a:prstGeom>
          <a:noFill/>
          <a:extLst>
            <a:ext uri="{909E8E84-426E-40DD-AFC4-6F175D3DCCD1}">
              <a14:hiddenFill xmlns:a14="http://schemas.microsoft.com/office/drawing/2010/main">
                <a:solidFill>
                  <a:srgbClr val="FFFFFF"/>
                </a:solidFill>
              </a14:hiddenFill>
            </a:ext>
          </a:extLst>
        </p:spPr>
      </p:pic>
      <p:pic>
        <p:nvPicPr>
          <p:cNvPr id="24592" name="Picture 16" descr="http://ward-biology-ii-07.battlefield.groupfusion.net/modules/groups/homepagefiles/announcement/1261573-9285224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44" y="2461136"/>
            <a:ext cx="1454793" cy="2123146"/>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ttp://timkanebooks.files.wordpress.com/2012/09/junkdna.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78382" y="2895600"/>
            <a:ext cx="1915352" cy="14478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457200" y="-228600"/>
            <a:ext cx="8229600" cy="1143000"/>
          </a:xfrm>
        </p:spPr>
        <p:txBody>
          <a:bodyPr>
            <a:normAutofit fontScale="90000"/>
          </a:bodyPr>
          <a:lstStyle/>
          <a:p>
            <a:r>
              <a:rPr lang="en-US" sz="4000" dirty="0" smtClean="0"/>
              <a:t>Reductionism &amp; the Modern Synthesis</a:t>
            </a:r>
            <a:endParaRPr lang="en-US" sz="4000" dirty="0"/>
          </a:p>
        </p:txBody>
      </p:sp>
      <p:pic>
        <p:nvPicPr>
          <p:cNvPr id="24584" name="Picture 8" descr="http://upload.wikimedia.org/wikipedia/en/thumb/8/81/Sewall_Wright.jpg/150px-Sewall_Wrigh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753560"/>
            <a:ext cx="1428750" cy="1837240"/>
          </a:xfrm>
          <a:prstGeom prst="rect">
            <a:avLst/>
          </a:prstGeom>
          <a:noFill/>
          <a:extLst>
            <a:ext uri="{909E8E84-426E-40DD-AFC4-6F175D3DCCD1}">
              <a14:hiddenFill xmlns:a14="http://schemas.microsoft.com/office/drawing/2010/main">
                <a:solidFill>
                  <a:srgbClr val="FFFFFF"/>
                </a:solidFill>
              </a14:hiddenFill>
            </a:ext>
          </a:extLst>
        </p:spPr>
      </p:pic>
      <p:pic>
        <p:nvPicPr>
          <p:cNvPr id="24588" name="Picture 12" descr="http://upload.wikimedia.org/wikipedia/commons/thumb/3/3b/J._B._S._Haldane.jpg/150px-J._B._S._Haldan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8532" y="753560"/>
            <a:ext cx="142875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24594" name="Picture 18" descr="http://www.nceas.ucsb.edu/~alroy/lefa/Simpson.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34300" y="2634102"/>
            <a:ext cx="1447800" cy="2110607"/>
          </a:xfrm>
          <a:prstGeom prst="rect">
            <a:avLst/>
          </a:prstGeom>
          <a:noFill/>
          <a:extLst>
            <a:ext uri="{909E8E84-426E-40DD-AFC4-6F175D3DCCD1}">
              <a14:hiddenFill xmlns:a14="http://schemas.microsoft.com/office/drawing/2010/main">
                <a:solidFill>
                  <a:srgbClr val="FFFFFF"/>
                </a:solidFill>
              </a14:hiddenFill>
            </a:ext>
          </a:extLst>
        </p:spPr>
      </p:pic>
      <p:pic>
        <p:nvPicPr>
          <p:cNvPr id="24586" name="Picture 10" descr="http://apprendre-math.info/history/photos/Fisher.jpe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37022" y="4733823"/>
            <a:ext cx="1428750" cy="173795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752600" y="5334000"/>
            <a:ext cx="5715000" cy="1200329"/>
          </a:xfrm>
          <a:prstGeom prst="rect">
            <a:avLst/>
          </a:prstGeom>
          <a:noFill/>
        </p:spPr>
        <p:txBody>
          <a:bodyPr wrap="square" rtlCol="0">
            <a:spAutoFit/>
          </a:bodyPr>
          <a:lstStyle/>
          <a:p>
            <a:pPr algn="ctr"/>
            <a:r>
              <a:rPr lang="en-US" sz="3600" dirty="0" smtClean="0">
                <a:latin typeface="+mn-lt"/>
              </a:rPr>
              <a:t>“Change in allele frequency over time”</a:t>
            </a:r>
            <a:endParaRPr lang="en-US" sz="3600" dirty="0">
              <a:latin typeface="+mn-lt"/>
            </a:endParaRPr>
          </a:p>
        </p:txBody>
      </p:sp>
      <p:sp>
        <p:nvSpPr>
          <p:cNvPr id="4" name="TextBox 3"/>
          <p:cNvSpPr txBox="1"/>
          <p:nvPr/>
        </p:nvSpPr>
        <p:spPr>
          <a:xfrm>
            <a:off x="701352" y="2235200"/>
            <a:ext cx="727396" cy="307777"/>
          </a:xfrm>
          <a:prstGeom prst="rect">
            <a:avLst/>
          </a:prstGeom>
          <a:noFill/>
        </p:spPr>
        <p:txBody>
          <a:bodyPr wrap="square" rtlCol="0">
            <a:spAutoFit/>
          </a:bodyPr>
          <a:lstStyle/>
          <a:p>
            <a:r>
              <a:rPr lang="en-US" sz="1400" dirty="0" smtClean="0">
                <a:solidFill>
                  <a:schemeClr val="bg1"/>
                </a:solidFill>
              </a:rPr>
              <a:t>Wright</a:t>
            </a:r>
            <a:endParaRPr lang="en-US" sz="1400" dirty="0">
              <a:solidFill>
                <a:schemeClr val="bg1"/>
              </a:solidFill>
            </a:endParaRPr>
          </a:p>
        </p:txBody>
      </p:sp>
      <p:sp>
        <p:nvSpPr>
          <p:cNvPr id="13" name="TextBox 12"/>
          <p:cNvSpPr txBox="1"/>
          <p:nvPr/>
        </p:nvSpPr>
        <p:spPr>
          <a:xfrm>
            <a:off x="262467" y="4127635"/>
            <a:ext cx="1166281" cy="307777"/>
          </a:xfrm>
          <a:prstGeom prst="rect">
            <a:avLst/>
          </a:prstGeom>
          <a:noFill/>
        </p:spPr>
        <p:txBody>
          <a:bodyPr wrap="square" rtlCol="0">
            <a:spAutoFit/>
          </a:bodyPr>
          <a:lstStyle/>
          <a:p>
            <a:r>
              <a:rPr lang="en-US" sz="1400" dirty="0" err="1" smtClean="0">
                <a:solidFill>
                  <a:schemeClr val="bg1"/>
                </a:solidFill>
              </a:rPr>
              <a:t>Dobzhansky</a:t>
            </a:r>
            <a:endParaRPr lang="en-US" sz="1400" dirty="0">
              <a:solidFill>
                <a:schemeClr val="bg1"/>
              </a:solidFill>
            </a:endParaRPr>
          </a:p>
        </p:txBody>
      </p:sp>
      <p:sp>
        <p:nvSpPr>
          <p:cNvPr id="14" name="TextBox 13"/>
          <p:cNvSpPr txBox="1"/>
          <p:nvPr/>
        </p:nvSpPr>
        <p:spPr>
          <a:xfrm>
            <a:off x="14815" y="6175164"/>
            <a:ext cx="1166281" cy="307777"/>
          </a:xfrm>
          <a:prstGeom prst="rect">
            <a:avLst/>
          </a:prstGeom>
          <a:noFill/>
        </p:spPr>
        <p:txBody>
          <a:bodyPr wrap="square" rtlCol="0">
            <a:spAutoFit/>
          </a:bodyPr>
          <a:lstStyle/>
          <a:p>
            <a:r>
              <a:rPr lang="en-US" sz="1400" dirty="0" smtClean="0">
                <a:solidFill>
                  <a:schemeClr val="bg1"/>
                </a:solidFill>
              </a:rPr>
              <a:t>Stebbins</a:t>
            </a:r>
            <a:endParaRPr lang="en-US" sz="1400" dirty="0">
              <a:solidFill>
                <a:schemeClr val="bg1"/>
              </a:solidFill>
            </a:endParaRPr>
          </a:p>
        </p:txBody>
      </p:sp>
      <p:sp>
        <p:nvSpPr>
          <p:cNvPr id="15" name="TextBox 14"/>
          <p:cNvSpPr txBox="1"/>
          <p:nvPr/>
        </p:nvSpPr>
        <p:spPr>
          <a:xfrm>
            <a:off x="8458200" y="6161195"/>
            <a:ext cx="1166281" cy="307777"/>
          </a:xfrm>
          <a:prstGeom prst="rect">
            <a:avLst/>
          </a:prstGeom>
          <a:noFill/>
        </p:spPr>
        <p:txBody>
          <a:bodyPr wrap="square" rtlCol="0">
            <a:spAutoFit/>
          </a:bodyPr>
          <a:lstStyle/>
          <a:p>
            <a:r>
              <a:rPr lang="en-US" sz="1400" dirty="0" smtClean="0">
                <a:solidFill>
                  <a:schemeClr val="bg1"/>
                </a:solidFill>
              </a:rPr>
              <a:t>Fisher</a:t>
            </a:r>
            <a:endParaRPr lang="en-US" sz="1400" dirty="0">
              <a:solidFill>
                <a:schemeClr val="bg1"/>
              </a:solidFill>
            </a:endParaRPr>
          </a:p>
        </p:txBody>
      </p:sp>
      <p:sp>
        <p:nvSpPr>
          <p:cNvPr id="16" name="TextBox 15"/>
          <p:cNvSpPr txBox="1"/>
          <p:nvPr/>
        </p:nvSpPr>
        <p:spPr>
          <a:xfrm>
            <a:off x="7749119" y="4416623"/>
            <a:ext cx="1166281" cy="307777"/>
          </a:xfrm>
          <a:prstGeom prst="rect">
            <a:avLst/>
          </a:prstGeom>
          <a:noFill/>
        </p:spPr>
        <p:txBody>
          <a:bodyPr wrap="square" rtlCol="0">
            <a:spAutoFit/>
          </a:bodyPr>
          <a:lstStyle/>
          <a:p>
            <a:r>
              <a:rPr lang="en-US" sz="1400" dirty="0" smtClean="0">
                <a:solidFill>
                  <a:schemeClr val="bg1"/>
                </a:solidFill>
              </a:rPr>
              <a:t>Simpson</a:t>
            </a:r>
            <a:endParaRPr lang="en-US" sz="1400" dirty="0">
              <a:solidFill>
                <a:schemeClr val="bg1"/>
              </a:solidFill>
            </a:endParaRPr>
          </a:p>
        </p:txBody>
      </p:sp>
      <p:sp>
        <p:nvSpPr>
          <p:cNvPr id="17" name="TextBox 16"/>
          <p:cNvSpPr txBox="1"/>
          <p:nvPr/>
        </p:nvSpPr>
        <p:spPr>
          <a:xfrm>
            <a:off x="7672919" y="2362200"/>
            <a:ext cx="1166281" cy="307777"/>
          </a:xfrm>
          <a:prstGeom prst="rect">
            <a:avLst/>
          </a:prstGeom>
          <a:noFill/>
        </p:spPr>
        <p:txBody>
          <a:bodyPr wrap="square" rtlCol="0">
            <a:spAutoFit/>
          </a:bodyPr>
          <a:lstStyle/>
          <a:p>
            <a:r>
              <a:rPr lang="en-US" sz="1400" dirty="0" smtClean="0">
                <a:solidFill>
                  <a:schemeClr val="bg1"/>
                </a:solidFill>
              </a:rPr>
              <a:t>Haldane</a:t>
            </a:r>
            <a:endParaRPr lang="en-US" sz="1400" dirty="0">
              <a:solidFill>
                <a:schemeClr val="bg1"/>
              </a:solidFill>
            </a:endParaRPr>
          </a:p>
        </p:txBody>
      </p:sp>
    </p:spTree>
    <p:extLst>
      <p:ext uri="{BB962C8B-B14F-4D97-AF65-F5344CB8AC3E}">
        <p14:creationId xmlns:p14="http://schemas.microsoft.com/office/powerpoint/2010/main" val="90532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nodeType="clickEffect">
                                  <p:stCondLst>
                                    <p:cond delay="0"/>
                                  </p:stCondLst>
                                  <p:childTnLst>
                                    <p:anim calcmode="lin" valueType="num">
                                      <p:cBhvr>
                                        <p:cTn id="6" dur="1000"/>
                                        <p:tgtEl>
                                          <p:spTgt spid="24580"/>
                                        </p:tgtEl>
                                        <p:attrNameLst>
                                          <p:attrName>ppt_w</p:attrName>
                                        </p:attrNameLst>
                                      </p:cBhvr>
                                      <p:tavLst>
                                        <p:tav tm="0">
                                          <p:val>
                                            <p:strVal val="ppt_w"/>
                                          </p:val>
                                        </p:tav>
                                        <p:tav tm="100000">
                                          <p:val>
                                            <p:fltVal val="0"/>
                                          </p:val>
                                        </p:tav>
                                      </p:tavLst>
                                    </p:anim>
                                    <p:anim calcmode="lin" valueType="num">
                                      <p:cBhvr>
                                        <p:cTn id="7" dur="1000"/>
                                        <p:tgtEl>
                                          <p:spTgt spid="24580"/>
                                        </p:tgtEl>
                                        <p:attrNameLst>
                                          <p:attrName>ppt_h</p:attrName>
                                        </p:attrNameLst>
                                      </p:cBhvr>
                                      <p:tavLst>
                                        <p:tav tm="0">
                                          <p:val>
                                            <p:strVal val="ppt_h"/>
                                          </p:val>
                                        </p:tav>
                                        <p:tav tm="100000">
                                          <p:val>
                                            <p:fltVal val="0"/>
                                          </p:val>
                                        </p:tav>
                                      </p:tavLst>
                                    </p:anim>
                                    <p:anim calcmode="lin" valueType="num">
                                      <p:cBhvr>
                                        <p:cTn id="8" dur="1000"/>
                                        <p:tgtEl>
                                          <p:spTgt spid="24580"/>
                                        </p:tgtEl>
                                        <p:attrNameLst>
                                          <p:attrName>style.rotation</p:attrName>
                                        </p:attrNameLst>
                                      </p:cBhvr>
                                      <p:tavLst>
                                        <p:tav tm="0">
                                          <p:val>
                                            <p:fltVal val="0"/>
                                          </p:val>
                                        </p:tav>
                                        <p:tav tm="100000">
                                          <p:val>
                                            <p:fltVal val="90"/>
                                          </p:val>
                                        </p:tav>
                                      </p:tavLst>
                                    </p:anim>
                                    <p:animEffect transition="out" filter="fade">
                                      <p:cBhvr>
                                        <p:cTn id="9" dur="1000"/>
                                        <p:tgtEl>
                                          <p:spTgt spid="24580"/>
                                        </p:tgtEl>
                                      </p:cBhvr>
                                    </p:animEffect>
                                    <p:set>
                                      <p:cBhvr>
                                        <p:cTn id="10" dur="1" fill="hold">
                                          <p:stCondLst>
                                            <p:cond delay="999"/>
                                          </p:stCondLst>
                                        </p:cTn>
                                        <p:tgtEl>
                                          <p:spTgt spid="24580"/>
                                        </p:tgtEl>
                                        <p:attrNameLst>
                                          <p:attrName>style.visibility</p:attrName>
                                        </p:attrNameLst>
                                      </p:cBhvr>
                                      <p:to>
                                        <p:strVal val="hidden"/>
                                      </p:to>
                                    </p:set>
                                  </p:childTnLst>
                                </p:cTn>
                              </p:par>
                              <p:par>
                                <p:cTn id="11" presetID="31" presetClass="entr" presetSubtype="0" fill="hold" nodeType="withEffect">
                                  <p:stCondLst>
                                    <p:cond delay="0"/>
                                  </p:stCondLst>
                                  <p:childTnLst>
                                    <p:set>
                                      <p:cBhvr>
                                        <p:cTn id="12" dur="1" fill="hold">
                                          <p:stCondLst>
                                            <p:cond delay="0"/>
                                          </p:stCondLst>
                                        </p:cTn>
                                        <p:tgtEl>
                                          <p:spTgt spid="24582"/>
                                        </p:tgtEl>
                                        <p:attrNameLst>
                                          <p:attrName>style.visibility</p:attrName>
                                        </p:attrNameLst>
                                      </p:cBhvr>
                                      <p:to>
                                        <p:strVal val="visible"/>
                                      </p:to>
                                    </p:set>
                                    <p:anim calcmode="lin" valueType="num">
                                      <p:cBhvr>
                                        <p:cTn id="13" dur="1000" fill="hold"/>
                                        <p:tgtEl>
                                          <p:spTgt spid="24582"/>
                                        </p:tgtEl>
                                        <p:attrNameLst>
                                          <p:attrName>ppt_w</p:attrName>
                                        </p:attrNameLst>
                                      </p:cBhvr>
                                      <p:tavLst>
                                        <p:tav tm="0">
                                          <p:val>
                                            <p:fltVal val="0"/>
                                          </p:val>
                                        </p:tav>
                                        <p:tav tm="100000">
                                          <p:val>
                                            <p:strVal val="#ppt_w"/>
                                          </p:val>
                                        </p:tav>
                                      </p:tavLst>
                                    </p:anim>
                                    <p:anim calcmode="lin" valueType="num">
                                      <p:cBhvr>
                                        <p:cTn id="14" dur="1000" fill="hold"/>
                                        <p:tgtEl>
                                          <p:spTgt spid="24582"/>
                                        </p:tgtEl>
                                        <p:attrNameLst>
                                          <p:attrName>ppt_h</p:attrName>
                                        </p:attrNameLst>
                                      </p:cBhvr>
                                      <p:tavLst>
                                        <p:tav tm="0">
                                          <p:val>
                                            <p:fltVal val="0"/>
                                          </p:val>
                                        </p:tav>
                                        <p:tav tm="100000">
                                          <p:val>
                                            <p:strVal val="#ppt_h"/>
                                          </p:val>
                                        </p:tav>
                                      </p:tavLst>
                                    </p:anim>
                                    <p:anim calcmode="lin" valueType="num">
                                      <p:cBhvr>
                                        <p:cTn id="15" dur="1000" fill="hold"/>
                                        <p:tgtEl>
                                          <p:spTgt spid="24582"/>
                                        </p:tgtEl>
                                        <p:attrNameLst>
                                          <p:attrName>style.rotation</p:attrName>
                                        </p:attrNameLst>
                                      </p:cBhvr>
                                      <p:tavLst>
                                        <p:tav tm="0">
                                          <p:val>
                                            <p:fltVal val="90"/>
                                          </p:val>
                                        </p:tav>
                                        <p:tav tm="100000">
                                          <p:val>
                                            <p:fltVal val="0"/>
                                          </p:val>
                                        </p:tav>
                                      </p:tavLst>
                                    </p:anim>
                                    <p:animEffect transition="in" filter="fade">
                                      <p:cBhvr>
                                        <p:cTn id="16" dur="1000"/>
                                        <p:tgtEl>
                                          <p:spTgt spid="245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24580"/>
                                        </p:tgtEl>
                                        <p:attrNameLst>
                                          <p:attrName>style.visibility</p:attrName>
                                        </p:attrNameLst>
                                      </p:cBhvr>
                                      <p:to>
                                        <p:strVal val="visible"/>
                                      </p:to>
                                    </p:set>
                                    <p:anim calcmode="lin" valueType="num">
                                      <p:cBhvr>
                                        <p:cTn id="24" dur="1000" fill="hold"/>
                                        <p:tgtEl>
                                          <p:spTgt spid="24580"/>
                                        </p:tgtEl>
                                        <p:attrNameLst>
                                          <p:attrName>ppt_w</p:attrName>
                                        </p:attrNameLst>
                                      </p:cBhvr>
                                      <p:tavLst>
                                        <p:tav tm="0">
                                          <p:val>
                                            <p:fltVal val="0"/>
                                          </p:val>
                                        </p:tav>
                                        <p:tav tm="100000">
                                          <p:val>
                                            <p:strVal val="#ppt_w"/>
                                          </p:val>
                                        </p:tav>
                                      </p:tavLst>
                                    </p:anim>
                                    <p:anim calcmode="lin" valueType="num">
                                      <p:cBhvr>
                                        <p:cTn id="25" dur="1000" fill="hold"/>
                                        <p:tgtEl>
                                          <p:spTgt spid="24580"/>
                                        </p:tgtEl>
                                        <p:attrNameLst>
                                          <p:attrName>ppt_h</p:attrName>
                                        </p:attrNameLst>
                                      </p:cBhvr>
                                      <p:tavLst>
                                        <p:tav tm="0">
                                          <p:val>
                                            <p:fltVal val="0"/>
                                          </p:val>
                                        </p:tav>
                                        <p:tav tm="100000">
                                          <p:val>
                                            <p:strVal val="#ppt_h"/>
                                          </p:val>
                                        </p:tav>
                                      </p:tavLst>
                                    </p:anim>
                                    <p:anim calcmode="lin" valueType="num">
                                      <p:cBhvr>
                                        <p:cTn id="26" dur="1000" fill="hold"/>
                                        <p:tgtEl>
                                          <p:spTgt spid="24580"/>
                                        </p:tgtEl>
                                        <p:attrNameLst>
                                          <p:attrName>style.rotation</p:attrName>
                                        </p:attrNameLst>
                                      </p:cBhvr>
                                      <p:tavLst>
                                        <p:tav tm="0">
                                          <p:val>
                                            <p:fltVal val="90"/>
                                          </p:val>
                                        </p:tav>
                                        <p:tav tm="100000">
                                          <p:val>
                                            <p:fltVal val="0"/>
                                          </p:val>
                                        </p:tav>
                                      </p:tavLst>
                                    </p:anim>
                                    <p:animEffect transition="in" filter="fade">
                                      <p:cBhvr>
                                        <p:cTn id="27" dur="1000"/>
                                        <p:tgtEl>
                                          <p:spTgt spid="24580"/>
                                        </p:tgtEl>
                                      </p:cBhvr>
                                    </p:animEffect>
                                  </p:childTnLst>
                                </p:cTn>
                              </p:par>
                              <p:par>
                                <p:cTn id="28" presetID="31" presetClass="exit" presetSubtype="0" fill="hold" nodeType="withEffect">
                                  <p:stCondLst>
                                    <p:cond delay="0"/>
                                  </p:stCondLst>
                                  <p:childTnLst>
                                    <p:anim calcmode="lin" valueType="num">
                                      <p:cBhvr>
                                        <p:cTn id="29" dur="1000"/>
                                        <p:tgtEl>
                                          <p:spTgt spid="24582"/>
                                        </p:tgtEl>
                                        <p:attrNameLst>
                                          <p:attrName>ppt_w</p:attrName>
                                        </p:attrNameLst>
                                      </p:cBhvr>
                                      <p:tavLst>
                                        <p:tav tm="0">
                                          <p:val>
                                            <p:strVal val="ppt_w"/>
                                          </p:val>
                                        </p:tav>
                                        <p:tav tm="100000">
                                          <p:val>
                                            <p:fltVal val="0"/>
                                          </p:val>
                                        </p:tav>
                                      </p:tavLst>
                                    </p:anim>
                                    <p:anim calcmode="lin" valueType="num">
                                      <p:cBhvr>
                                        <p:cTn id="30" dur="1000"/>
                                        <p:tgtEl>
                                          <p:spTgt spid="24582"/>
                                        </p:tgtEl>
                                        <p:attrNameLst>
                                          <p:attrName>ppt_h</p:attrName>
                                        </p:attrNameLst>
                                      </p:cBhvr>
                                      <p:tavLst>
                                        <p:tav tm="0">
                                          <p:val>
                                            <p:strVal val="ppt_h"/>
                                          </p:val>
                                        </p:tav>
                                        <p:tav tm="100000">
                                          <p:val>
                                            <p:fltVal val="0"/>
                                          </p:val>
                                        </p:tav>
                                      </p:tavLst>
                                    </p:anim>
                                    <p:anim calcmode="lin" valueType="num">
                                      <p:cBhvr>
                                        <p:cTn id="31" dur="1000"/>
                                        <p:tgtEl>
                                          <p:spTgt spid="24582"/>
                                        </p:tgtEl>
                                        <p:attrNameLst>
                                          <p:attrName>style.rotation</p:attrName>
                                        </p:attrNameLst>
                                      </p:cBhvr>
                                      <p:tavLst>
                                        <p:tav tm="0">
                                          <p:val>
                                            <p:fltVal val="0"/>
                                          </p:val>
                                        </p:tav>
                                        <p:tav tm="100000">
                                          <p:val>
                                            <p:fltVal val="90"/>
                                          </p:val>
                                        </p:tav>
                                      </p:tavLst>
                                    </p:anim>
                                    <p:animEffect transition="out" filter="fade">
                                      <p:cBhvr>
                                        <p:cTn id="32" dur="1000"/>
                                        <p:tgtEl>
                                          <p:spTgt spid="24582"/>
                                        </p:tgtEl>
                                      </p:cBhvr>
                                    </p:animEffect>
                                    <p:set>
                                      <p:cBhvr>
                                        <p:cTn id="33" dur="1" fill="hold">
                                          <p:stCondLst>
                                            <p:cond delay="999"/>
                                          </p:stCondLst>
                                        </p:cTn>
                                        <p:tgtEl>
                                          <p:spTgt spid="24582"/>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1"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descr="http://biology.mcgill.ca/faculty/hendry/finchcomparison_files/image006.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3873" y="21771"/>
            <a:ext cx="1111872" cy="55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113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1"/>
                                        </p:tgtEl>
                                      </p:cBhvr>
                                    </p:animEffect>
                                    <p:set>
                                      <p:cBhvr>
                                        <p:cTn id="7" dur="1" fill="hold">
                                          <p:stCondLst>
                                            <p:cond delay="499"/>
                                          </p:stCondLst>
                                        </p:cTn>
                                        <p:tgtEl>
                                          <p:spTgt spid="20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685800"/>
            <a:ext cx="7543800"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7581900" y="6103947"/>
            <a:ext cx="3124200" cy="707886"/>
          </a:xfrm>
          <a:prstGeom prst="rect">
            <a:avLst/>
          </a:prstGeom>
          <a:noFill/>
        </p:spPr>
        <p:txBody>
          <a:bodyPr wrap="square" rtlCol="0">
            <a:spAutoFit/>
          </a:bodyPr>
          <a:lstStyle/>
          <a:p>
            <a:r>
              <a:rPr lang="en-US" sz="2000" b="1" dirty="0" err="1" smtClean="0">
                <a:solidFill>
                  <a:schemeClr val="accent5">
                    <a:lumMod val="60000"/>
                    <a:lumOff val="40000"/>
                  </a:schemeClr>
                </a:solidFill>
                <a:latin typeface="Calisto MT" pitchFamily="18" charset="0"/>
              </a:rPr>
              <a:t>Uyeda</a:t>
            </a:r>
            <a:r>
              <a:rPr lang="en-US" sz="2000" b="1" dirty="0" smtClean="0">
                <a:solidFill>
                  <a:schemeClr val="accent5">
                    <a:lumMod val="60000"/>
                    <a:lumOff val="40000"/>
                  </a:schemeClr>
                </a:solidFill>
                <a:latin typeface="Calisto MT" pitchFamily="18" charset="0"/>
              </a:rPr>
              <a:t> et al., </a:t>
            </a:r>
          </a:p>
          <a:p>
            <a:r>
              <a:rPr lang="en-US" sz="2000" b="1" i="1" dirty="0" smtClean="0">
                <a:solidFill>
                  <a:schemeClr val="accent5">
                    <a:lumMod val="60000"/>
                    <a:lumOff val="40000"/>
                  </a:schemeClr>
                </a:solidFill>
                <a:latin typeface="Calisto MT" pitchFamily="18" charset="0"/>
              </a:rPr>
              <a:t>PNAS, </a:t>
            </a:r>
            <a:r>
              <a:rPr lang="en-US" sz="2000" b="1" dirty="0" smtClean="0">
                <a:solidFill>
                  <a:schemeClr val="accent5">
                    <a:lumMod val="60000"/>
                    <a:lumOff val="40000"/>
                  </a:schemeClr>
                </a:solidFill>
                <a:latin typeface="Calisto MT" pitchFamily="18" charset="0"/>
              </a:rPr>
              <a:t>2011</a:t>
            </a:r>
            <a:endParaRPr lang="en-US" sz="2000" b="1" dirty="0">
              <a:solidFill>
                <a:schemeClr val="accent5">
                  <a:lumMod val="60000"/>
                  <a:lumOff val="40000"/>
                </a:schemeClr>
              </a:solidFill>
              <a:latin typeface="Calisto MT" pitchFamily="18" charset="0"/>
            </a:endParaRPr>
          </a:p>
        </p:txBody>
      </p:sp>
    </p:spTree>
    <p:extLst>
      <p:ext uri="{BB962C8B-B14F-4D97-AF65-F5344CB8AC3E}">
        <p14:creationId xmlns:p14="http://schemas.microsoft.com/office/powerpoint/2010/main" val="399170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85800"/>
            <a:ext cx="7543800"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4628" name="Picture 4" descr="http://biology.mcgill.ca/faculty/hendry/finchcomparison_files/image006.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66800" y="3651179"/>
            <a:ext cx="927350" cy="4667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biology.mcgill.ca/faculty/hendry/finchcomparison_files/image006.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602897" y="3622414"/>
            <a:ext cx="984504" cy="49549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994150" y="3889305"/>
            <a:ext cx="608747"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87321" y="3200400"/>
            <a:ext cx="1505002" cy="461665"/>
          </a:xfrm>
          <a:prstGeom prst="rect">
            <a:avLst/>
          </a:prstGeom>
          <a:noFill/>
          <a:ln>
            <a:noFill/>
          </a:ln>
        </p:spPr>
        <p:txBody>
          <a:bodyPr wrap="square" rtlCol="0">
            <a:spAutoFit/>
          </a:bodyPr>
          <a:lstStyle/>
          <a:p>
            <a:r>
              <a:rPr lang="en-US" sz="2400" b="1" dirty="0" smtClean="0">
                <a:solidFill>
                  <a:schemeClr val="bg1"/>
                </a:solidFill>
              </a:rPr>
              <a:t>2 years</a:t>
            </a:r>
            <a:endParaRPr lang="en-US" sz="2400" b="1" dirty="0">
              <a:solidFill>
                <a:schemeClr val="bg1"/>
              </a:solidFill>
            </a:endParaRPr>
          </a:p>
        </p:txBody>
      </p:sp>
      <p:sp>
        <p:nvSpPr>
          <p:cNvPr id="10" name="TextBox 9"/>
          <p:cNvSpPr txBox="1"/>
          <p:nvPr/>
        </p:nvSpPr>
        <p:spPr>
          <a:xfrm>
            <a:off x="7581900" y="6103947"/>
            <a:ext cx="3124200" cy="707886"/>
          </a:xfrm>
          <a:prstGeom prst="rect">
            <a:avLst/>
          </a:prstGeom>
          <a:noFill/>
        </p:spPr>
        <p:txBody>
          <a:bodyPr wrap="square" rtlCol="0">
            <a:spAutoFit/>
          </a:bodyPr>
          <a:lstStyle/>
          <a:p>
            <a:r>
              <a:rPr lang="en-US" sz="2000" b="1" dirty="0" err="1" smtClean="0">
                <a:solidFill>
                  <a:schemeClr val="accent5">
                    <a:lumMod val="60000"/>
                    <a:lumOff val="40000"/>
                  </a:schemeClr>
                </a:solidFill>
                <a:latin typeface="Calisto MT" pitchFamily="18" charset="0"/>
              </a:rPr>
              <a:t>Uyeda</a:t>
            </a:r>
            <a:r>
              <a:rPr lang="en-US" sz="2000" b="1" dirty="0" smtClean="0">
                <a:solidFill>
                  <a:schemeClr val="accent5">
                    <a:lumMod val="60000"/>
                    <a:lumOff val="40000"/>
                  </a:schemeClr>
                </a:solidFill>
                <a:latin typeface="Calisto MT" pitchFamily="18" charset="0"/>
              </a:rPr>
              <a:t> et al., </a:t>
            </a:r>
          </a:p>
          <a:p>
            <a:r>
              <a:rPr lang="en-US" sz="2000" b="1" i="1" dirty="0" smtClean="0">
                <a:solidFill>
                  <a:schemeClr val="accent5">
                    <a:lumMod val="60000"/>
                    <a:lumOff val="40000"/>
                  </a:schemeClr>
                </a:solidFill>
                <a:latin typeface="Calisto MT" pitchFamily="18" charset="0"/>
              </a:rPr>
              <a:t>PNAS, </a:t>
            </a:r>
            <a:r>
              <a:rPr lang="en-US" sz="2000" b="1" dirty="0" smtClean="0">
                <a:solidFill>
                  <a:schemeClr val="accent5">
                    <a:lumMod val="60000"/>
                    <a:lumOff val="40000"/>
                  </a:schemeClr>
                </a:solidFill>
                <a:latin typeface="Calisto MT" pitchFamily="18" charset="0"/>
              </a:rPr>
              <a:t>2011</a:t>
            </a:r>
            <a:endParaRPr lang="en-US" sz="2000" b="1" dirty="0">
              <a:solidFill>
                <a:schemeClr val="accent5">
                  <a:lumMod val="60000"/>
                  <a:lumOff val="40000"/>
                </a:schemeClr>
              </a:solidFill>
              <a:latin typeface="Calisto MT" pitchFamily="18" charset="0"/>
            </a:endParaRPr>
          </a:p>
        </p:txBody>
      </p:sp>
    </p:spTree>
    <p:extLst>
      <p:ext uri="{BB962C8B-B14F-4D97-AF65-F5344CB8AC3E}">
        <p14:creationId xmlns:p14="http://schemas.microsoft.com/office/powerpoint/2010/main" val="183384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685800"/>
            <a:ext cx="7543800"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descr="http://i106.photobucket.com/albums/m247/NekoD3m0n/evolution/fossil-hominid-skulls.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23925" y="4077144"/>
            <a:ext cx="810985" cy="129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http://i106.photobucket.com/albums/m247/NekoD3m0n/evolution/fossil-hominid-skulls.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267325" y="3810000"/>
            <a:ext cx="978493" cy="1560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p:cNvCxnSpPr/>
          <p:nvPr/>
        </p:nvCxnSpPr>
        <p:spPr>
          <a:xfrm>
            <a:off x="1734910" y="4724050"/>
            <a:ext cx="3532415" cy="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88632" y="4262385"/>
            <a:ext cx="2350093" cy="461665"/>
          </a:xfrm>
          <a:prstGeom prst="rect">
            <a:avLst/>
          </a:prstGeom>
          <a:noFill/>
          <a:ln>
            <a:noFill/>
          </a:ln>
        </p:spPr>
        <p:txBody>
          <a:bodyPr wrap="square" rtlCol="0">
            <a:spAutoFit/>
          </a:bodyPr>
          <a:lstStyle/>
          <a:p>
            <a:r>
              <a:rPr lang="en-US" sz="2400" b="1" dirty="0" smtClean="0">
                <a:solidFill>
                  <a:schemeClr val="bg1"/>
                </a:solidFill>
              </a:rPr>
              <a:t>800,000 years</a:t>
            </a:r>
            <a:endParaRPr lang="en-US" sz="2400" b="1" dirty="0">
              <a:solidFill>
                <a:schemeClr val="bg1"/>
              </a:solidFill>
            </a:endParaRPr>
          </a:p>
        </p:txBody>
      </p:sp>
      <p:sp>
        <p:nvSpPr>
          <p:cNvPr id="16" name="TextBox 15"/>
          <p:cNvSpPr txBox="1"/>
          <p:nvPr/>
        </p:nvSpPr>
        <p:spPr>
          <a:xfrm>
            <a:off x="7581900" y="6103947"/>
            <a:ext cx="3124200" cy="707886"/>
          </a:xfrm>
          <a:prstGeom prst="rect">
            <a:avLst/>
          </a:prstGeom>
          <a:noFill/>
        </p:spPr>
        <p:txBody>
          <a:bodyPr wrap="square" rtlCol="0">
            <a:spAutoFit/>
          </a:bodyPr>
          <a:lstStyle/>
          <a:p>
            <a:r>
              <a:rPr lang="en-US" sz="2000" b="1" dirty="0" err="1" smtClean="0">
                <a:solidFill>
                  <a:schemeClr val="accent5">
                    <a:lumMod val="60000"/>
                    <a:lumOff val="40000"/>
                  </a:schemeClr>
                </a:solidFill>
                <a:latin typeface="Calisto MT" pitchFamily="18" charset="0"/>
              </a:rPr>
              <a:t>Uyeda</a:t>
            </a:r>
            <a:r>
              <a:rPr lang="en-US" sz="2000" b="1" dirty="0" smtClean="0">
                <a:solidFill>
                  <a:schemeClr val="accent5">
                    <a:lumMod val="60000"/>
                    <a:lumOff val="40000"/>
                  </a:schemeClr>
                </a:solidFill>
                <a:latin typeface="Calisto MT" pitchFamily="18" charset="0"/>
              </a:rPr>
              <a:t> et al., </a:t>
            </a:r>
          </a:p>
          <a:p>
            <a:r>
              <a:rPr lang="en-US" sz="2000" b="1" i="1" dirty="0" smtClean="0">
                <a:solidFill>
                  <a:schemeClr val="accent5">
                    <a:lumMod val="60000"/>
                    <a:lumOff val="40000"/>
                  </a:schemeClr>
                </a:solidFill>
                <a:latin typeface="Calisto MT" pitchFamily="18" charset="0"/>
              </a:rPr>
              <a:t>PNAS, </a:t>
            </a:r>
            <a:r>
              <a:rPr lang="en-US" sz="2000" b="1" dirty="0" smtClean="0">
                <a:solidFill>
                  <a:schemeClr val="accent5">
                    <a:lumMod val="60000"/>
                    <a:lumOff val="40000"/>
                  </a:schemeClr>
                </a:solidFill>
                <a:latin typeface="Calisto MT" pitchFamily="18" charset="0"/>
              </a:rPr>
              <a:t>2011</a:t>
            </a:r>
            <a:endParaRPr lang="en-US" sz="2000" b="1" dirty="0">
              <a:solidFill>
                <a:schemeClr val="accent5">
                  <a:lumMod val="60000"/>
                  <a:lumOff val="40000"/>
                </a:schemeClr>
              </a:solidFill>
              <a:latin typeface="Calisto MT" pitchFamily="18" charset="0"/>
            </a:endParaRPr>
          </a:p>
        </p:txBody>
      </p:sp>
    </p:spTree>
    <p:extLst>
      <p:ext uri="{BB962C8B-B14F-4D97-AF65-F5344CB8AC3E}">
        <p14:creationId xmlns:p14="http://schemas.microsoft.com/office/powerpoint/2010/main" val="188622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685800"/>
            <a:ext cx="7543800"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2679107" y="5140290"/>
            <a:ext cx="3282904" cy="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657600" y="4572000"/>
            <a:ext cx="2350093" cy="461665"/>
          </a:xfrm>
          <a:prstGeom prst="rect">
            <a:avLst/>
          </a:prstGeom>
          <a:noFill/>
        </p:spPr>
        <p:txBody>
          <a:bodyPr wrap="square" rtlCol="0">
            <a:spAutoFit/>
          </a:bodyPr>
          <a:lstStyle/>
          <a:p>
            <a:r>
              <a:rPr lang="en-US" sz="2400" b="1" dirty="0" smtClean="0">
                <a:solidFill>
                  <a:schemeClr val="bg1"/>
                </a:solidFill>
                <a:latin typeface="Minion Pro Cond" pitchFamily="18" charset="0"/>
              </a:rPr>
              <a:t>332.4 my</a:t>
            </a:r>
            <a:endParaRPr lang="en-US" sz="2400" b="1" dirty="0">
              <a:solidFill>
                <a:schemeClr val="bg1"/>
              </a:solidFill>
              <a:latin typeface="Minion Pro Cond" pitchFamily="18" charset="0"/>
            </a:endParaRPr>
          </a:p>
        </p:txBody>
      </p:sp>
      <p:pic>
        <p:nvPicPr>
          <p:cNvPr id="156676" name="Picture 4" descr="http://www.dkimages.com/discover/previews/852/75005375.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21830" y="4572000"/>
            <a:ext cx="1711152" cy="1140768"/>
          </a:xfrm>
          <a:prstGeom prst="rect">
            <a:avLst/>
          </a:prstGeom>
          <a:noFill/>
          <a:extLst>
            <a:ext uri="{909E8E84-426E-40DD-AFC4-6F175D3DCCD1}">
              <a14:hiddenFill xmlns:a14="http://schemas.microsoft.com/office/drawing/2010/main">
                <a:solidFill>
                  <a:srgbClr val="FFFFFF"/>
                </a:solidFill>
              </a14:hiddenFill>
            </a:ext>
          </a:extLst>
        </p:spPr>
      </p:pic>
      <p:pic>
        <p:nvPicPr>
          <p:cNvPr id="156678" name="Picture 6" descr="http://www.dungevalley.co.uk/Animals/Shrew.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15076" y="4873098"/>
            <a:ext cx="928649" cy="53710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115772" y="457200"/>
            <a:ext cx="894628" cy="369332"/>
          </a:xfrm>
          <a:prstGeom prst="rect">
            <a:avLst/>
          </a:prstGeom>
          <a:solidFill>
            <a:schemeClr val="tx1"/>
          </a:solidFill>
        </p:spPr>
        <p:txBody>
          <a:bodyPr wrap="square" rtlCol="0">
            <a:spAutoFit/>
          </a:bodyPr>
          <a:lstStyle/>
          <a:p>
            <a:endParaRPr lang="en-US" dirty="0">
              <a:solidFill>
                <a:schemeClr val="bg1"/>
              </a:solidFill>
            </a:endParaRPr>
          </a:p>
        </p:txBody>
      </p:sp>
      <p:sp>
        <p:nvSpPr>
          <p:cNvPr id="3" name="Oval 2"/>
          <p:cNvSpPr>
            <a:spLocks noChangeAspect="1"/>
          </p:cNvSpPr>
          <p:nvPr/>
        </p:nvSpPr>
        <p:spPr>
          <a:xfrm>
            <a:off x="6553200" y="4376058"/>
            <a:ext cx="104690" cy="10294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159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685800"/>
            <a:ext cx="7543800"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7942" name="Picture 6" descr="http://s3.amazonaws.com/readers/2010/12/16/bluewhale1_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88501" y="4419600"/>
            <a:ext cx="1587270" cy="1284513"/>
          </a:xfrm>
          <a:prstGeom prst="rect">
            <a:avLst/>
          </a:prstGeom>
          <a:noFill/>
          <a:extLst>
            <a:ext uri="{909E8E84-426E-40DD-AFC4-6F175D3DCCD1}">
              <a14:hiddenFill xmlns:a14="http://schemas.microsoft.com/office/drawing/2010/main">
                <a:solidFill>
                  <a:srgbClr val="FFFFFF"/>
                </a:solidFill>
              </a14:hiddenFill>
            </a:ext>
          </a:extLst>
        </p:spPr>
      </p:pic>
      <p:pic>
        <p:nvPicPr>
          <p:cNvPr id="167946" name="Picture 10" descr="http://farm2.staticflickr.com/1357/1049371622_223f055d0a.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50350" y="4626428"/>
            <a:ext cx="1168975" cy="834600"/>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a:spLocks noChangeAspect="1"/>
          </p:cNvSpPr>
          <p:nvPr/>
        </p:nvSpPr>
        <p:spPr>
          <a:xfrm>
            <a:off x="6542314" y="849086"/>
            <a:ext cx="104690" cy="10294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581900" y="6103947"/>
            <a:ext cx="3124200" cy="707886"/>
          </a:xfrm>
          <a:prstGeom prst="rect">
            <a:avLst/>
          </a:prstGeom>
          <a:noFill/>
        </p:spPr>
        <p:txBody>
          <a:bodyPr wrap="square" rtlCol="0">
            <a:spAutoFit/>
          </a:bodyPr>
          <a:lstStyle/>
          <a:p>
            <a:r>
              <a:rPr lang="en-US" sz="2000" b="1" dirty="0" err="1" smtClean="0">
                <a:solidFill>
                  <a:schemeClr val="accent5">
                    <a:lumMod val="60000"/>
                    <a:lumOff val="40000"/>
                  </a:schemeClr>
                </a:solidFill>
                <a:latin typeface="Calisto MT" pitchFamily="18" charset="0"/>
              </a:rPr>
              <a:t>Uyeda</a:t>
            </a:r>
            <a:r>
              <a:rPr lang="en-US" sz="2000" b="1" dirty="0" smtClean="0">
                <a:solidFill>
                  <a:schemeClr val="accent5">
                    <a:lumMod val="60000"/>
                    <a:lumOff val="40000"/>
                  </a:schemeClr>
                </a:solidFill>
                <a:latin typeface="Calisto MT" pitchFamily="18" charset="0"/>
              </a:rPr>
              <a:t> et al., </a:t>
            </a:r>
          </a:p>
          <a:p>
            <a:r>
              <a:rPr lang="en-US" sz="2000" b="1" i="1" dirty="0" smtClean="0">
                <a:solidFill>
                  <a:schemeClr val="accent5">
                    <a:lumMod val="60000"/>
                    <a:lumOff val="40000"/>
                  </a:schemeClr>
                </a:solidFill>
                <a:latin typeface="Calisto MT" pitchFamily="18" charset="0"/>
              </a:rPr>
              <a:t>PNAS, </a:t>
            </a:r>
            <a:r>
              <a:rPr lang="en-US" sz="2000" b="1" dirty="0" smtClean="0">
                <a:solidFill>
                  <a:schemeClr val="accent5">
                    <a:lumMod val="60000"/>
                    <a:lumOff val="40000"/>
                  </a:schemeClr>
                </a:solidFill>
                <a:latin typeface="Calisto MT" pitchFamily="18" charset="0"/>
              </a:rPr>
              <a:t>2011</a:t>
            </a:r>
            <a:endParaRPr lang="en-US" sz="2000" b="1" dirty="0">
              <a:solidFill>
                <a:schemeClr val="accent5">
                  <a:lumMod val="60000"/>
                  <a:lumOff val="40000"/>
                </a:schemeClr>
              </a:solidFill>
              <a:latin typeface="Calisto MT" pitchFamily="18" charset="0"/>
            </a:endParaRPr>
          </a:p>
        </p:txBody>
      </p:sp>
      <p:cxnSp>
        <p:nvCxnSpPr>
          <p:cNvPr id="15" name="Straight Arrow Connector 14"/>
          <p:cNvCxnSpPr/>
          <p:nvPr/>
        </p:nvCxnSpPr>
        <p:spPr>
          <a:xfrm>
            <a:off x="2286000" y="5129404"/>
            <a:ext cx="3002318" cy="0"/>
          </a:xfrm>
          <a:prstGeom prst="straightConnector1">
            <a:avLst/>
          </a:prstGeom>
          <a:ln w="635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12507" y="4561114"/>
            <a:ext cx="2350093" cy="461665"/>
          </a:xfrm>
          <a:prstGeom prst="rect">
            <a:avLst/>
          </a:prstGeom>
          <a:noFill/>
        </p:spPr>
        <p:txBody>
          <a:bodyPr wrap="square" rtlCol="0">
            <a:spAutoFit/>
          </a:bodyPr>
          <a:lstStyle/>
          <a:p>
            <a:r>
              <a:rPr lang="en-US" sz="2400" b="1" dirty="0" smtClean="0">
                <a:solidFill>
                  <a:schemeClr val="bg1"/>
                </a:solidFill>
                <a:latin typeface="Minion Pro Cond" pitchFamily="18" charset="0"/>
              </a:rPr>
              <a:t>332.4 my</a:t>
            </a:r>
            <a:endParaRPr lang="en-US" sz="2400" b="1" dirty="0">
              <a:solidFill>
                <a:schemeClr val="bg1"/>
              </a:solidFill>
              <a:latin typeface="Minion Pro Cond" pitchFamily="18" charset="0"/>
            </a:endParaRPr>
          </a:p>
        </p:txBody>
      </p:sp>
    </p:spTree>
    <p:extLst>
      <p:ext uri="{BB962C8B-B14F-4D97-AF65-F5344CB8AC3E}">
        <p14:creationId xmlns:p14="http://schemas.microsoft.com/office/powerpoint/2010/main" val="233254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81900" y="6103947"/>
            <a:ext cx="3124200" cy="707886"/>
          </a:xfrm>
          <a:prstGeom prst="rect">
            <a:avLst/>
          </a:prstGeom>
          <a:noFill/>
        </p:spPr>
        <p:txBody>
          <a:bodyPr wrap="square" rtlCol="0">
            <a:spAutoFit/>
          </a:bodyPr>
          <a:lstStyle/>
          <a:p>
            <a:r>
              <a:rPr lang="en-US" sz="2000" b="1" dirty="0" err="1" smtClean="0">
                <a:solidFill>
                  <a:schemeClr val="accent5">
                    <a:lumMod val="60000"/>
                    <a:lumOff val="40000"/>
                  </a:schemeClr>
                </a:solidFill>
                <a:latin typeface="Calisto MT" pitchFamily="18" charset="0"/>
              </a:rPr>
              <a:t>Uyeda</a:t>
            </a:r>
            <a:r>
              <a:rPr lang="en-US" sz="2000" b="1" dirty="0" smtClean="0">
                <a:solidFill>
                  <a:schemeClr val="accent5">
                    <a:lumMod val="60000"/>
                    <a:lumOff val="40000"/>
                  </a:schemeClr>
                </a:solidFill>
                <a:latin typeface="Calisto MT" pitchFamily="18" charset="0"/>
              </a:rPr>
              <a:t> et al., </a:t>
            </a:r>
          </a:p>
          <a:p>
            <a:r>
              <a:rPr lang="en-US" sz="2000" b="1" i="1" dirty="0" smtClean="0">
                <a:solidFill>
                  <a:schemeClr val="accent5">
                    <a:lumMod val="60000"/>
                    <a:lumOff val="40000"/>
                  </a:schemeClr>
                </a:solidFill>
                <a:latin typeface="Calisto MT" pitchFamily="18" charset="0"/>
              </a:rPr>
              <a:t>PNAS, </a:t>
            </a:r>
            <a:r>
              <a:rPr lang="en-US" sz="2000" b="1" dirty="0" smtClean="0">
                <a:solidFill>
                  <a:schemeClr val="accent5">
                    <a:lumMod val="60000"/>
                    <a:lumOff val="40000"/>
                  </a:schemeClr>
                </a:solidFill>
                <a:latin typeface="Calisto MT" pitchFamily="18" charset="0"/>
              </a:rPr>
              <a:t>2011</a:t>
            </a:r>
            <a:endParaRPr lang="en-US" sz="2000" b="1" dirty="0">
              <a:solidFill>
                <a:schemeClr val="accent5">
                  <a:lumMod val="60000"/>
                  <a:lumOff val="40000"/>
                </a:schemeClr>
              </a:solidFill>
              <a:latin typeface="Calisto MT" pitchFamily="18" charset="0"/>
            </a:endParaRPr>
          </a:p>
        </p:txBody>
      </p:sp>
      <p:pic>
        <p:nvPicPr>
          <p:cNvPr id="6146"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685800"/>
            <a:ext cx="7543800"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2961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581900" y="6103947"/>
            <a:ext cx="3124200" cy="707886"/>
          </a:xfrm>
          <a:prstGeom prst="rect">
            <a:avLst/>
          </a:prstGeom>
          <a:noFill/>
        </p:spPr>
        <p:txBody>
          <a:bodyPr wrap="square" rtlCol="0">
            <a:spAutoFit/>
          </a:bodyPr>
          <a:lstStyle/>
          <a:p>
            <a:r>
              <a:rPr lang="en-US" sz="2000" b="1" dirty="0" err="1" smtClean="0">
                <a:solidFill>
                  <a:schemeClr val="accent5">
                    <a:lumMod val="60000"/>
                    <a:lumOff val="40000"/>
                  </a:schemeClr>
                </a:solidFill>
                <a:latin typeface="Calisto MT" pitchFamily="18" charset="0"/>
              </a:rPr>
              <a:t>Uyeda</a:t>
            </a:r>
            <a:r>
              <a:rPr lang="en-US" sz="2000" b="1" dirty="0" smtClean="0">
                <a:solidFill>
                  <a:schemeClr val="accent5">
                    <a:lumMod val="60000"/>
                    <a:lumOff val="40000"/>
                  </a:schemeClr>
                </a:solidFill>
                <a:latin typeface="Calisto MT" pitchFamily="18" charset="0"/>
              </a:rPr>
              <a:t> et al., </a:t>
            </a:r>
          </a:p>
          <a:p>
            <a:r>
              <a:rPr lang="en-US" sz="2000" b="1" i="1" dirty="0" smtClean="0">
                <a:solidFill>
                  <a:schemeClr val="accent5">
                    <a:lumMod val="60000"/>
                    <a:lumOff val="40000"/>
                  </a:schemeClr>
                </a:solidFill>
                <a:latin typeface="Calisto MT" pitchFamily="18" charset="0"/>
              </a:rPr>
              <a:t>PNAS, </a:t>
            </a:r>
            <a:r>
              <a:rPr lang="en-US" sz="2000" b="1" dirty="0" smtClean="0">
                <a:solidFill>
                  <a:schemeClr val="accent5">
                    <a:lumMod val="60000"/>
                    <a:lumOff val="40000"/>
                  </a:schemeClr>
                </a:solidFill>
                <a:latin typeface="Calisto MT" pitchFamily="18" charset="0"/>
              </a:rPr>
              <a:t>2011</a:t>
            </a:r>
            <a:endParaRPr lang="en-US" sz="2000" b="1" dirty="0">
              <a:solidFill>
                <a:schemeClr val="accent5">
                  <a:lumMod val="60000"/>
                  <a:lumOff val="40000"/>
                </a:schemeClr>
              </a:solidFill>
              <a:latin typeface="Calisto MT" pitchFamily="18" charset="0"/>
            </a:endParaRPr>
          </a:p>
        </p:txBody>
      </p:sp>
      <p:pic>
        <p:nvPicPr>
          <p:cNvPr id="717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685800"/>
            <a:ext cx="7543800"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382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81900" y="6103947"/>
            <a:ext cx="3124200" cy="707886"/>
          </a:xfrm>
          <a:prstGeom prst="rect">
            <a:avLst/>
          </a:prstGeom>
          <a:noFill/>
        </p:spPr>
        <p:txBody>
          <a:bodyPr wrap="square" rtlCol="0">
            <a:spAutoFit/>
          </a:bodyPr>
          <a:lstStyle/>
          <a:p>
            <a:r>
              <a:rPr lang="en-US" sz="2000" b="1" dirty="0" err="1" smtClean="0">
                <a:solidFill>
                  <a:schemeClr val="accent5">
                    <a:lumMod val="60000"/>
                    <a:lumOff val="40000"/>
                  </a:schemeClr>
                </a:solidFill>
                <a:latin typeface="Calisto MT" pitchFamily="18" charset="0"/>
              </a:rPr>
              <a:t>Uyeda</a:t>
            </a:r>
            <a:r>
              <a:rPr lang="en-US" sz="2000" b="1" dirty="0" smtClean="0">
                <a:solidFill>
                  <a:schemeClr val="accent5">
                    <a:lumMod val="60000"/>
                    <a:lumOff val="40000"/>
                  </a:schemeClr>
                </a:solidFill>
                <a:latin typeface="Calisto MT" pitchFamily="18" charset="0"/>
              </a:rPr>
              <a:t> et al., </a:t>
            </a:r>
          </a:p>
          <a:p>
            <a:r>
              <a:rPr lang="en-US" sz="2000" b="1" i="1" dirty="0" smtClean="0">
                <a:solidFill>
                  <a:schemeClr val="accent5">
                    <a:lumMod val="60000"/>
                    <a:lumOff val="40000"/>
                  </a:schemeClr>
                </a:solidFill>
                <a:latin typeface="Calisto MT" pitchFamily="18" charset="0"/>
              </a:rPr>
              <a:t>PNAS, </a:t>
            </a:r>
            <a:r>
              <a:rPr lang="en-US" sz="2000" b="1" dirty="0" smtClean="0">
                <a:solidFill>
                  <a:schemeClr val="accent5">
                    <a:lumMod val="60000"/>
                    <a:lumOff val="40000"/>
                  </a:schemeClr>
                </a:solidFill>
                <a:latin typeface="Calisto MT" pitchFamily="18" charset="0"/>
              </a:rPr>
              <a:t>2011</a:t>
            </a:r>
            <a:endParaRPr lang="en-US" sz="2000" b="1" dirty="0">
              <a:solidFill>
                <a:schemeClr val="accent5">
                  <a:lumMod val="60000"/>
                  <a:lumOff val="40000"/>
                </a:schemeClr>
              </a:solidFill>
              <a:latin typeface="Calisto MT" pitchFamily="18" charset="0"/>
            </a:endParaRPr>
          </a:p>
        </p:txBody>
      </p:sp>
      <p:pic>
        <p:nvPicPr>
          <p:cNvPr id="8194" name="Picture 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 y="-685800"/>
            <a:ext cx="7543800"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694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685800"/>
            <a:ext cx="7543800" cy="754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6"/>
          <p:cNvGrpSpPr>
            <a:grpSpLocks/>
          </p:cNvGrpSpPr>
          <p:nvPr/>
        </p:nvGrpSpPr>
        <p:grpSpPr bwMode="auto">
          <a:xfrm>
            <a:off x="-304800" y="-457200"/>
            <a:ext cx="6972300" cy="6972300"/>
            <a:chOff x="647700" y="-381000"/>
            <a:chExt cx="6972300" cy="6972300"/>
          </a:xfrm>
        </p:grpSpPr>
        <p:sp>
          <p:nvSpPr>
            <p:cNvPr id="6" name="Freeform 5"/>
            <p:cNvSpPr/>
            <p:nvPr/>
          </p:nvSpPr>
          <p:spPr>
            <a:xfrm>
              <a:off x="4600575" y="2286000"/>
              <a:ext cx="2160588" cy="887413"/>
            </a:xfrm>
            <a:custGeom>
              <a:avLst/>
              <a:gdLst>
                <a:gd name="connsiteX0" fmla="*/ 275771 w 2160814"/>
                <a:gd name="connsiteY0" fmla="*/ 586013 h 887185"/>
                <a:gd name="connsiteX1" fmla="*/ 1026885 w 2160814"/>
                <a:gd name="connsiteY1" fmla="*/ 542471 h 887185"/>
                <a:gd name="connsiteX2" fmla="*/ 1005114 w 2160814"/>
                <a:gd name="connsiteY2" fmla="*/ 531585 h 887185"/>
                <a:gd name="connsiteX3" fmla="*/ 2028371 w 2160814"/>
                <a:gd name="connsiteY3" fmla="*/ 41728 h 887185"/>
                <a:gd name="connsiteX4" fmla="*/ 1799771 w 2160814"/>
                <a:gd name="connsiteY4" fmla="*/ 781956 h 887185"/>
                <a:gd name="connsiteX5" fmla="*/ 254000 w 2160814"/>
                <a:gd name="connsiteY5" fmla="*/ 673099 h 887185"/>
                <a:gd name="connsiteX6" fmla="*/ 275771 w 2160814"/>
                <a:gd name="connsiteY6" fmla="*/ 586013 h 887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814" h="887185">
                  <a:moveTo>
                    <a:pt x="275771" y="586013"/>
                  </a:moveTo>
                  <a:cubicBezTo>
                    <a:pt x="404585" y="564242"/>
                    <a:pt x="905328" y="551542"/>
                    <a:pt x="1026885" y="542471"/>
                  </a:cubicBezTo>
                  <a:cubicBezTo>
                    <a:pt x="1148442" y="533400"/>
                    <a:pt x="838200" y="615042"/>
                    <a:pt x="1005114" y="531585"/>
                  </a:cubicBezTo>
                  <a:cubicBezTo>
                    <a:pt x="1172028" y="448128"/>
                    <a:pt x="1895928" y="0"/>
                    <a:pt x="2028371" y="41728"/>
                  </a:cubicBezTo>
                  <a:cubicBezTo>
                    <a:pt x="2160814" y="83457"/>
                    <a:pt x="2095500" y="676727"/>
                    <a:pt x="1799771" y="781956"/>
                  </a:cubicBezTo>
                  <a:cubicBezTo>
                    <a:pt x="1504042" y="887185"/>
                    <a:pt x="508000" y="707570"/>
                    <a:pt x="254000" y="673099"/>
                  </a:cubicBezTo>
                  <a:cubicBezTo>
                    <a:pt x="0" y="638628"/>
                    <a:pt x="146957" y="607784"/>
                    <a:pt x="275771" y="586013"/>
                  </a:cubicBez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7" name="Picture 2" descr="http://www.istockphoto.com/file_thumbview_approve/9448710/2/istockphoto_9448710-cartoon-hunter-stalking.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7700" y="-381000"/>
              <a:ext cx="6972300" cy="697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a:spLocks noChangeArrowheads="1"/>
          </p:cNvSpPr>
          <p:nvPr/>
        </p:nvSpPr>
        <p:spPr bwMode="auto">
          <a:xfrm>
            <a:off x="0" y="381000"/>
            <a:ext cx="7391400" cy="646331"/>
          </a:xfrm>
          <a:prstGeom prst="rect">
            <a:avLst/>
          </a:prstGeom>
          <a:solidFill>
            <a:schemeClr val="bg1">
              <a:lumMod val="95000"/>
            </a:schemeClr>
          </a:solidFill>
          <a:ln>
            <a:noFill/>
          </a:ln>
          <a:extLst/>
        </p:spPr>
        <p:txBody>
          <a:bodyPr wrap="square">
            <a:spAutoFit/>
          </a:bodyPr>
          <a:lstStyle>
            <a:lvl1pPr eaLnBrk="0" hangingPunct="0">
              <a:defRPr>
                <a:solidFill>
                  <a:schemeClr val="tx1"/>
                </a:solidFill>
                <a:latin typeface="Calibri" pitchFamily="34" charset="0"/>
                <a:cs typeface="Arial" charset="0"/>
              </a:defRPr>
            </a:lvl1pPr>
            <a:lvl2pPr marL="742950" indent="-285750" eaLnBrk="0" hangingPunct="0">
              <a:defRPr>
                <a:solidFill>
                  <a:schemeClr val="tx1"/>
                </a:solidFill>
                <a:latin typeface="Calibri" pitchFamily="34" charset="0"/>
                <a:cs typeface="Arial" charset="0"/>
              </a:defRPr>
            </a:lvl2pPr>
            <a:lvl3pPr marL="1143000" indent="-228600" eaLnBrk="0" hangingPunct="0">
              <a:defRPr>
                <a:solidFill>
                  <a:schemeClr val="tx1"/>
                </a:solidFill>
                <a:latin typeface="Calibri" pitchFamily="34" charset="0"/>
                <a:cs typeface="Arial" charset="0"/>
              </a:defRPr>
            </a:lvl3pPr>
            <a:lvl4pPr marL="1600200" indent="-228600" eaLnBrk="0" hangingPunct="0">
              <a:defRPr>
                <a:solidFill>
                  <a:schemeClr val="tx1"/>
                </a:solidFill>
                <a:latin typeface="Calibri" pitchFamily="34" charset="0"/>
                <a:cs typeface="Arial" charset="0"/>
              </a:defRPr>
            </a:lvl4pPr>
            <a:lvl5pPr marL="2057400" indent="-228600" eaLnBrk="0" hangingPunct="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eaLnBrk="1" hangingPunct="1"/>
            <a:r>
              <a:rPr lang="en-US" sz="3600" b="1" dirty="0" smtClean="0">
                <a:solidFill>
                  <a:srgbClr val="C00000"/>
                </a:solidFill>
                <a:latin typeface="Aharoni" pitchFamily="2" charset="-79"/>
                <a:cs typeface="Aharoni" pitchFamily="2" charset="-79"/>
              </a:rPr>
              <a:t>“The </a:t>
            </a:r>
            <a:r>
              <a:rPr lang="en-US" sz="3600" b="1" dirty="0">
                <a:solidFill>
                  <a:srgbClr val="C00000"/>
                </a:solidFill>
                <a:latin typeface="Aharoni" pitchFamily="2" charset="-79"/>
                <a:cs typeface="Aharoni" pitchFamily="2" charset="-79"/>
              </a:rPr>
              <a:t>Evolutionary </a:t>
            </a:r>
            <a:r>
              <a:rPr lang="en-US" sz="3600" b="1" dirty="0" smtClean="0">
                <a:solidFill>
                  <a:srgbClr val="C00000"/>
                </a:solidFill>
                <a:latin typeface="Aharoni" pitchFamily="2" charset="-79"/>
                <a:cs typeface="Aharoni" pitchFamily="2" charset="-79"/>
              </a:rPr>
              <a:t>Blunderbuss”</a:t>
            </a:r>
            <a:endParaRPr lang="en-US" sz="3600" b="1" baseline="30000" dirty="0">
              <a:solidFill>
                <a:srgbClr val="C00000"/>
              </a:solidFill>
              <a:latin typeface="Aharoni" pitchFamily="2" charset="-79"/>
              <a:cs typeface="Aharoni" pitchFamily="2" charset="-79"/>
            </a:endParaRPr>
          </a:p>
        </p:txBody>
      </p:sp>
      <p:sp>
        <p:nvSpPr>
          <p:cNvPr id="9" name="TextBox 8"/>
          <p:cNvSpPr txBox="1"/>
          <p:nvPr/>
        </p:nvSpPr>
        <p:spPr>
          <a:xfrm>
            <a:off x="7581900" y="6103947"/>
            <a:ext cx="3124200" cy="707886"/>
          </a:xfrm>
          <a:prstGeom prst="rect">
            <a:avLst/>
          </a:prstGeom>
          <a:noFill/>
        </p:spPr>
        <p:txBody>
          <a:bodyPr wrap="square" rtlCol="0">
            <a:spAutoFit/>
          </a:bodyPr>
          <a:lstStyle/>
          <a:p>
            <a:r>
              <a:rPr lang="en-US" sz="2000" b="1" dirty="0" err="1" smtClean="0">
                <a:solidFill>
                  <a:schemeClr val="accent5">
                    <a:lumMod val="60000"/>
                    <a:lumOff val="40000"/>
                  </a:schemeClr>
                </a:solidFill>
                <a:latin typeface="Calisto MT" pitchFamily="18" charset="0"/>
              </a:rPr>
              <a:t>Uyeda</a:t>
            </a:r>
            <a:r>
              <a:rPr lang="en-US" sz="2000" b="1" dirty="0" smtClean="0">
                <a:solidFill>
                  <a:schemeClr val="accent5">
                    <a:lumMod val="60000"/>
                    <a:lumOff val="40000"/>
                  </a:schemeClr>
                </a:solidFill>
                <a:latin typeface="Calisto MT" pitchFamily="18" charset="0"/>
              </a:rPr>
              <a:t> et al., </a:t>
            </a:r>
          </a:p>
          <a:p>
            <a:r>
              <a:rPr lang="en-US" sz="2000" b="1" i="1" dirty="0" smtClean="0">
                <a:solidFill>
                  <a:schemeClr val="accent5">
                    <a:lumMod val="60000"/>
                    <a:lumOff val="40000"/>
                  </a:schemeClr>
                </a:solidFill>
                <a:latin typeface="Calisto MT" pitchFamily="18" charset="0"/>
              </a:rPr>
              <a:t>PNAS, </a:t>
            </a:r>
            <a:r>
              <a:rPr lang="en-US" sz="2000" b="1" dirty="0" smtClean="0">
                <a:solidFill>
                  <a:schemeClr val="accent5">
                    <a:lumMod val="60000"/>
                    <a:lumOff val="40000"/>
                  </a:schemeClr>
                </a:solidFill>
                <a:latin typeface="Calisto MT" pitchFamily="18" charset="0"/>
              </a:rPr>
              <a:t>2011</a:t>
            </a:r>
            <a:endParaRPr lang="en-US" sz="2000" b="1" dirty="0">
              <a:solidFill>
                <a:schemeClr val="accent5">
                  <a:lumMod val="60000"/>
                  <a:lumOff val="40000"/>
                </a:schemeClr>
              </a:solidFill>
              <a:latin typeface="Calisto MT" pitchFamily="18" charset="0"/>
            </a:endParaRPr>
          </a:p>
        </p:txBody>
      </p:sp>
    </p:spTree>
    <p:extLst>
      <p:ext uri="{BB962C8B-B14F-4D97-AF65-F5344CB8AC3E}">
        <p14:creationId xmlns:p14="http://schemas.microsoft.com/office/powerpoint/2010/main" val="2558120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Outline</a:t>
            </a:r>
            <a:endParaRPr lang="en-US" dirty="0"/>
          </a:p>
        </p:txBody>
      </p:sp>
      <p:sp>
        <p:nvSpPr>
          <p:cNvPr id="3" name="Content Placeholder 2"/>
          <p:cNvSpPr>
            <a:spLocks noGrp="1"/>
          </p:cNvSpPr>
          <p:nvPr>
            <p:ph idx="1"/>
          </p:nvPr>
        </p:nvSpPr>
        <p:spPr/>
        <p:txBody>
          <a:bodyPr/>
          <a:lstStyle/>
          <a:p>
            <a:r>
              <a:rPr lang="en-US" b="1" dirty="0" smtClean="0"/>
              <a:t>Are micro and macroevolution </a:t>
            </a:r>
            <a:r>
              <a:rPr lang="en-US" b="1" dirty="0" smtClean="0"/>
              <a:t>in </a:t>
            </a:r>
            <a:r>
              <a:rPr lang="en-US" b="1" dirty="0" smtClean="0"/>
              <a:t>conflict?</a:t>
            </a:r>
          </a:p>
          <a:p>
            <a:endParaRPr lang="en-US" b="1" dirty="0" smtClean="0"/>
          </a:p>
          <a:p>
            <a:r>
              <a:rPr lang="en-US" b="1" dirty="0" smtClean="0"/>
              <a:t>How can we study macroevolution using realistic models of adaptation and evolution?</a:t>
            </a:r>
          </a:p>
          <a:p>
            <a:endParaRPr lang="en-US" b="1" dirty="0"/>
          </a:p>
          <a:p>
            <a:r>
              <a:rPr lang="en-US" b="1" dirty="0" smtClean="0"/>
              <a:t>Using bayou</a:t>
            </a:r>
            <a:endParaRPr lang="en-US" b="1" dirty="0"/>
          </a:p>
          <a:p>
            <a:endParaRPr lang="en-US" b="1" dirty="0"/>
          </a:p>
        </p:txBody>
      </p:sp>
    </p:spTree>
    <p:extLst>
      <p:ext uri="{BB962C8B-B14F-4D97-AF65-F5344CB8AC3E}">
        <p14:creationId xmlns:p14="http://schemas.microsoft.com/office/powerpoint/2010/main" val="206481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http://www.stephenjaygould.org/images/ggs_figure-44.gif"/>
          <p:cNvPicPr>
            <a:picLocks noChangeAspect="1" noChangeArrowheads="1"/>
          </p:cNvPicPr>
          <p:nvPr/>
        </p:nvPicPr>
        <p:blipFill rotWithShape="1">
          <a:blip r:embed="rId3">
            <a:extLst>
              <a:ext uri="{28A0092B-C50C-407E-A947-70E740481C1C}">
                <a14:useLocalDpi xmlns:a14="http://schemas.microsoft.com/office/drawing/2010/main"/>
              </a:ext>
            </a:extLst>
          </a:blip>
          <a:srcRect r="20645"/>
          <a:stretch/>
        </p:blipFill>
        <p:spPr bwMode="auto">
          <a:xfrm>
            <a:off x="1945837" y="1447800"/>
            <a:ext cx="6893363"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itle 2"/>
          <p:cNvSpPr>
            <a:spLocks noGrp="1"/>
          </p:cNvSpPr>
          <p:nvPr>
            <p:ph type="title"/>
          </p:nvPr>
        </p:nvSpPr>
        <p:spPr>
          <a:xfrm>
            <a:off x="914400" y="-152400"/>
            <a:ext cx="8229600" cy="1143000"/>
          </a:xfrm>
        </p:spPr>
        <p:txBody>
          <a:bodyPr/>
          <a:lstStyle/>
          <a:p>
            <a:pPr eaLnBrk="1" hangingPunct="1"/>
            <a:r>
              <a:rPr lang="en-US" dirty="0" smtClean="0"/>
              <a:t>Simpson’s Adaptive Zones</a:t>
            </a:r>
          </a:p>
        </p:txBody>
      </p:sp>
      <p:pic>
        <p:nvPicPr>
          <p:cNvPr id="4" name="Picture 6" descr="http://www.nceas.ucsb.edu/~alroy/lefa/Simpson.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04800" y="76200"/>
            <a:ext cx="970478" cy="14748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stephenjaygould.org/images/ggs_figure-44.gif"/>
          <p:cNvPicPr>
            <a:picLocks noChangeAspect="1" noChangeArrowheads="1"/>
          </p:cNvPicPr>
          <p:nvPr/>
        </p:nvPicPr>
        <p:blipFill rotWithShape="1">
          <a:blip r:embed="rId3">
            <a:extLst>
              <a:ext uri="{28A0092B-C50C-407E-A947-70E740481C1C}">
                <a14:useLocalDpi xmlns:a14="http://schemas.microsoft.com/office/drawing/2010/main"/>
              </a:ext>
            </a:extLst>
          </a:blip>
          <a:srcRect l="58955" t="38850" r="22400" b="50000"/>
          <a:stretch/>
        </p:blipFill>
        <p:spPr bwMode="auto">
          <a:xfrm>
            <a:off x="5479416" y="4034049"/>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www.stephenjaygould.org/images/ggs_figure-44.gif"/>
          <p:cNvPicPr>
            <a:picLocks noChangeAspect="1" noChangeArrowheads="1"/>
          </p:cNvPicPr>
          <p:nvPr/>
        </p:nvPicPr>
        <p:blipFill rotWithShape="1">
          <a:blip r:embed="rId3">
            <a:extLst>
              <a:ext uri="{28A0092B-C50C-407E-A947-70E740481C1C}">
                <a14:useLocalDpi xmlns:a14="http://schemas.microsoft.com/office/drawing/2010/main"/>
              </a:ext>
            </a:extLst>
          </a:blip>
          <a:srcRect l="58955" t="38850" r="22400" b="50000"/>
          <a:stretch/>
        </p:blipFill>
        <p:spPr bwMode="auto">
          <a:xfrm>
            <a:off x="6898837" y="3733799"/>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www.stephenjaygould.org/images/ggs_figure-44.gif"/>
          <p:cNvPicPr>
            <a:picLocks noChangeAspect="1" noChangeArrowheads="1"/>
          </p:cNvPicPr>
          <p:nvPr/>
        </p:nvPicPr>
        <p:blipFill rotWithShape="1">
          <a:blip r:embed="rId3">
            <a:extLst>
              <a:ext uri="{28A0092B-C50C-407E-A947-70E740481C1C}">
                <a14:useLocalDpi xmlns:a14="http://schemas.microsoft.com/office/drawing/2010/main"/>
              </a:ext>
            </a:extLst>
          </a:blip>
          <a:srcRect l="58955" t="38850" r="22400" b="50000"/>
          <a:stretch/>
        </p:blipFill>
        <p:spPr bwMode="auto">
          <a:xfrm>
            <a:off x="7099057" y="4243315"/>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http://www.stephenjaygould.org/images/ggs_figure-44.gif"/>
          <p:cNvPicPr>
            <a:picLocks noChangeAspect="1" noChangeArrowheads="1"/>
          </p:cNvPicPr>
          <p:nvPr/>
        </p:nvPicPr>
        <p:blipFill rotWithShape="1">
          <a:blip r:embed="rId3">
            <a:extLst>
              <a:ext uri="{28A0092B-C50C-407E-A947-70E740481C1C}">
                <a14:useLocalDpi xmlns:a14="http://schemas.microsoft.com/office/drawing/2010/main"/>
              </a:ext>
            </a:extLst>
          </a:blip>
          <a:srcRect l="58955" t="38850" r="22400" b="50000"/>
          <a:stretch/>
        </p:blipFill>
        <p:spPr bwMode="auto">
          <a:xfrm>
            <a:off x="6289236" y="4375243"/>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www.stephenjaygould.org/images/ggs_figure-44.gif"/>
          <p:cNvPicPr>
            <a:picLocks noChangeAspect="1" noChangeArrowheads="1"/>
          </p:cNvPicPr>
          <p:nvPr/>
        </p:nvPicPr>
        <p:blipFill rotWithShape="1">
          <a:blip r:embed="rId3">
            <a:extLst>
              <a:ext uri="{28A0092B-C50C-407E-A947-70E740481C1C}">
                <a14:useLocalDpi xmlns:a14="http://schemas.microsoft.com/office/drawing/2010/main"/>
              </a:ext>
            </a:extLst>
          </a:blip>
          <a:srcRect l="58955" t="38850" r="22400" b="50000"/>
          <a:stretch/>
        </p:blipFill>
        <p:spPr bwMode="auto">
          <a:xfrm>
            <a:off x="5413504" y="4375243"/>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 descr="http://www.stephenjaygould.org/images/ggs_figure-44.gif"/>
          <p:cNvPicPr>
            <a:picLocks noChangeAspect="1" noChangeArrowheads="1"/>
          </p:cNvPicPr>
          <p:nvPr/>
        </p:nvPicPr>
        <p:blipFill rotWithShape="1">
          <a:blip r:embed="rId3">
            <a:extLst>
              <a:ext uri="{28A0092B-C50C-407E-A947-70E740481C1C}">
                <a14:useLocalDpi xmlns:a14="http://schemas.microsoft.com/office/drawing/2010/main"/>
              </a:ext>
            </a:extLst>
          </a:blip>
          <a:srcRect l="58955" t="38850" r="22400" b="50000"/>
          <a:stretch/>
        </p:blipFill>
        <p:spPr bwMode="auto">
          <a:xfrm>
            <a:off x="4859634" y="4322927"/>
            <a:ext cx="1619641" cy="577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descr="http://www.stephenjaygould.org/images/ggs_figure-44.gif"/>
          <p:cNvPicPr>
            <a:picLocks noChangeAspect="1" noChangeArrowheads="1"/>
          </p:cNvPicPr>
          <p:nvPr/>
        </p:nvPicPr>
        <p:blipFill rotWithShape="1">
          <a:blip r:embed="rId3">
            <a:extLst>
              <a:ext uri="{28A0092B-C50C-407E-A947-70E740481C1C}">
                <a14:useLocalDpi xmlns:a14="http://schemas.microsoft.com/office/drawing/2010/main"/>
              </a:ext>
            </a:extLst>
          </a:blip>
          <a:srcRect l="58955" t="38850" r="22400" b="50000"/>
          <a:stretch/>
        </p:blipFill>
        <p:spPr bwMode="auto">
          <a:xfrm>
            <a:off x="4231836" y="4507964"/>
            <a:ext cx="1247579" cy="445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5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ChangeArrowheads="1"/>
          </p:cNvSpPr>
          <p:nvPr/>
        </p:nvSpPr>
        <p:spPr bwMode="auto">
          <a:xfrm>
            <a:off x="76200" y="26894"/>
            <a:ext cx="78486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4400" dirty="0" smtClean="0">
                <a:solidFill>
                  <a:srgbClr val="91C7A9"/>
                </a:solidFill>
                <a:latin typeface="Aharoni" pitchFamily="2" charset="-79"/>
                <a:cs typeface="Aharoni" pitchFamily="2" charset="-79"/>
              </a:rPr>
              <a:t>Model fits</a:t>
            </a:r>
            <a:endParaRPr lang="en-US" sz="4400" dirty="0">
              <a:solidFill>
                <a:srgbClr val="91C7A9"/>
              </a:solidFill>
              <a:latin typeface="Aharoni" pitchFamily="2" charset="-79"/>
              <a:cs typeface="Aharoni" pitchFamily="2" charset="-79"/>
            </a:endParaRPr>
          </a:p>
        </p:txBody>
      </p:sp>
      <p:sp>
        <p:nvSpPr>
          <p:cNvPr id="2" name="Rectangle 1"/>
          <p:cNvSpPr/>
          <p:nvPr/>
        </p:nvSpPr>
        <p:spPr>
          <a:xfrm>
            <a:off x="3962400" y="914400"/>
            <a:ext cx="5943600" cy="1077218"/>
          </a:xfrm>
          <a:prstGeom prst="rect">
            <a:avLst/>
          </a:prstGeom>
        </p:spPr>
        <p:txBody>
          <a:bodyPr wrap="square">
            <a:spAutoFit/>
          </a:bodyPr>
          <a:lstStyle/>
          <a:p>
            <a:pPr lvl="1" algn="ctr"/>
            <a:r>
              <a:rPr lang="en-US" sz="3200" dirty="0">
                <a:solidFill>
                  <a:srgbClr val="91C7A9"/>
                </a:solidFill>
                <a:latin typeface="Aharoni" pitchFamily="2" charset="-79"/>
                <a:cs typeface="Aharoni" pitchFamily="2" charset="-79"/>
              </a:rPr>
              <a:t>Brownian Motion </a:t>
            </a:r>
            <a:endParaRPr lang="en-US" sz="3200" dirty="0" smtClean="0">
              <a:solidFill>
                <a:srgbClr val="91C7A9"/>
              </a:solidFill>
              <a:latin typeface="Aharoni" pitchFamily="2" charset="-79"/>
              <a:cs typeface="Aharoni" pitchFamily="2" charset="-79"/>
            </a:endParaRPr>
          </a:p>
          <a:p>
            <a:pPr lvl="1" algn="ctr"/>
            <a:r>
              <a:rPr lang="en-US" sz="3200" dirty="0" smtClean="0">
                <a:solidFill>
                  <a:srgbClr val="91C7A9"/>
                </a:solidFill>
                <a:latin typeface="Aharoni" pitchFamily="2" charset="-79"/>
                <a:cs typeface="Aharoni" pitchFamily="2" charset="-79"/>
              </a:rPr>
              <a:t>(</a:t>
            </a:r>
            <a:r>
              <a:rPr lang="en-US" sz="3200" dirty="0">
                <a:solidFill>
                  <a:srgbClr val="91C7A9"/>
                </a:solidFill>
                <a:latin typeface="Aharoni" pitchFamily="2" charset="-79"/>
                <a:cs typeface="Aharoni" pitchFamily="2" charset="-79"/>
              </a:rPr>
              <a:t>BM)</a:t>
            </a:r>
          </a:p>
        </p:txBody>
      </p:sp>
      <p:sp>
        <p:nvSpPr>
          <p:cNvPr id="3" name="Rectangle 2"/>
          <p:cNvSpPr/>
          <p:nvPr/>
        </p:nvSpPr>
        <p:spPr>
          <a:xfrm>
            <a:off x="76200" y="914400"/>
            <a:ext cx="4572000" cy="1077218"/>
          </a:xfrm>
          <a:prstGeom prst="rect">
            <a:avLst/>
          </a:prstGeom>
        </p:spPr>
        <p:txBody>
          <a:bodyPr>
            <a:spAutoFit/>
          </a:bodyPr>
          <a:lstStyle/>
          <a:p>
            <a:pPr lvl="1" algn="ctr"/>
            <a:r>
              <a:rPr lang="en-US" sz="3200" dirty="0" smtClean="0">
                <a:solidFill>
                  <a:srgbClr val="91C7A9"/>
                </a:solidFill>
                <a:latin typeface="Aharoni" pitchFamily="2" charset="-79"/>
                <a:cs typeface="Aharoni" pitchFamily="2" charset="-79"/>
              </a:rPr>
              <a:t>Multiple-Burst </a:t>
            </a:r>
            <a:endParaRPr lang="en-US" sz="3200" dirty="0">
              <a:solidFill>
                <a:srgbClr val="91C7A9"/>
              </a:solidFill>
              <a:latin typeface="Aharoni" pitchFamily="2" charset="-79"/>
              <a:cs typeface="Aharoni" pitchFamily="2" charset="-79"/>
            </a:endParaRPr>
          </a:p>
          <a:p>
            <a:pPr lvl="1" algn="ctr"/>
            <a:r>
              <a:rPr lang="en-US" sz="3200" dirty="0">
                <a:solidFill>
                  <a:srgbClr val="91C7A9"/>
                </a:solidFill>
                <a:latin typeface="Aharoni" pitchFamily="2" charset="-79"/>
                <a:cs typeface="Aharoni" pitchFamily="2" charset="-79"/>
              </a:rPr>
              <a:t>(MB)</a:t>
            </a:r>
          </a:p>
        </p:txBody>
      </p:sp>
      <p:pic>
        <p:nvPicPr>
          <p:cNvPr id="2055" name="Picture 7"/>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1828800"/>
            <a:ext cx="9144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6" name="Picture 8"/>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1828800"/>
            <a:ext cx="91440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89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055"/>
                                        </p:tgtEl>
                                      </p:cBhvr>
                                    </p:animEffect>
                                    <p:set>
                                      <p:cBhvr>
                                        <p:cTn id="7" dur="1" fill="hold">
                                          <p:stCondLst>
                                            <p:cond delay="499"/>
                                          </p:stCondLst>
                                        </p:cTn>
                                        <p:tgtEl>
                                          <p:spTgt spid="205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056"/>
                                        </p:tgtEl>
                                        <p:attrNameLst>
                                          <p:attrName>style.visibility</p:attrName>
                                        </p:attrNameLst>
                                      </p:cBhvr>
                                      <p:to>
                                        <p:strVal val="visible"/>
                                      </p:to>
                                    </p:set>
                                    <p:animEffect transition="in" filter="fade">
                                      <p:cBhvr>
                                        <p:cTn id="10"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4248903151"/>
              </p:ext>
            </p:extLst>
          </p:nvPr>
        </p:nvGraphicFramePr>
        <p:xfrm>
          <a:off x="0" y="3505200"/>
          <a:ext cx="10760075" cy="3703638"/>
        </p:xfrm>
        <a:graphic>
          <a:graphicData uri="http://schemas.openxmlformats.org/presentationml/2006/ole">
            <mc:AlternateContent xmlns:mc="http://schemas.openxmlformats.org/markup-compatibility/2006">
              <mc:Choice xmlns:v="urn:schemas-microsoft-com:vml" Requires="v">
                <p:oleObj spid="_x0000_s1138" name="Microsoft Word Document" r:id="rId4" imgW="6079319" imgH="2125333" progId="Word.Document.12">
                  <p:embed/>
                </p:oleObj>
              </mc:Choice>
              <mc:Fallback>
                <p:oleObj name="Microsoft Word Document" r:id="rId4" imgW="6079319" imgH="2125333" progId="Word.Document.12">
                  <p:embed/>
                  <p:pic>
                    <p:nvPicPr>
                      <p:cNvPr id="0" name=""/>
                      <p:cNvPicPr/>
                      <p:nvPr/>
                    </p:nvPicPr>
                    <p:blipFill>
                      <a:blip r:embed="rId5"/>
                      <a:stretch>
                        <a:fillRect/>
                      </a:stretch>
                    </p:blipFill>
                    <p:spPr>
                      <a:xfrm>
                        <a:off x="0" y="3505200"/>
                        <a:ext cx="10760075" cy="3703638"/>
                      </a:xfrm>
                      <a:prstGeom prst="rect">
                        <a:avLst/>
                      </a:prstGeom>
                      <a:solidFill>
                        <a:schemeClr val="bg1"/>
                      </a:solidFill>
                    </p:spPr>
                  </p:pic>
                </p:oleObj>
              </mc:Fallback>
            </mc:AlternateContent>
          </a:graphicData>
        </a:graphic>
      </p:graphicFrame>
      <p:sp>
        <p:nvSpPr>
          <p:cNvPr id="50180" name="Rectangle 38"/>
          <p:cNvSpPr>
            <a:spLocks noChangeArrowheads="1"/>
          </p:cNvSpPr>
          <p:nvPr/>
        </p:nvSpPr>
        <p:spPr bwMode="auto">
          <a:xfrm>
            <a:off x="0" y="4572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en-US">
              <a:latin typeface="Arial" charset="0"/>
            </a:endParaRPr>
          </a:p>
        </p:txBody>
      </p:sp>
      <p:pic>
        <p:nvPicPr>
          <p:cNvPr id="1086" name="Picture 62"/>
          <p:cNvPicPr>
            <a:picLocks noChangeAspect="1" noChangeArrowheads="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62000" y="-152400"/>
            <a:ext cx="99060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4123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6"/>
                                        </p:tgtEl>
                                        <p:attrNameLst>
                                          <p:attrName>style.visibility</p:attrName>
                                        </p:attrNameLst>
                                      </p:cBhvr>
                                      <p:to>
                                        <p:strVal val="visible"/>
                                      </p:to>
                                    </p:set>
                                    <p:animEffect transition="in" filter="wipe(left)">
                                      <p:cBhvr>
                                        <p:cTn id="12" dur="3000"/>
                                        <p:tgtEl>
                                          <p:spTgt spid="1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2000" y="95248"/>
            <a:ext cx="11734800" cy="6762751"/>
            <a:chOff x="1396424" y="95249"/>
            <a:chExt cx="10719376" cy="6261674"/>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053" y="95249"/>
              <a:ext cx="683854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219700" y="5772148"/>
              <a:ext cx="6896100" cy="584775"/>
            </a:xfrm>
            <a:prstGeom prst="rect">
              <a:avLst/>
            </a:prstGeom>
            <a:noFill/>
          </p:spPr>
          <p:txBody>
            <a:bodyPr wrap="square" rtlCol="0">
              <a:spAutoFit/>
            </a:bodyPr>
            <a:lstStyle/>
            <a:p>
              <a:r>
                <a:rPr lang="en-US" sz="3200" b="1" dirty="0" smtClean="0">
                  <a:solidFill>
                    <a:srgbClr val="91C7A9"/>
                  </a:solidFill>
                  <a:latin typeface="Aharoni" pitchFamily="2" charset="-79"/>
                  <a:cs typeface="Aharoni" pitchFamily="2" charset="-79"/>
                </a:rPr>
                <a:t>Time</a:t>
              </a:r>
              <a:endParaRPr lang="en-US" sz="3200" b="1" dirty="0">
                <a:solidFill>
                  <a:srgbClr val="91C7A9"/>
                </a:solidFill>
                <a:latin typeface="Aharoni" pitchFamily="2" charset="-79"/>
                <a:cs typeface="Aharoni" pitchFamily="2" charset="-79"/>
              </a:endParaRPr>
            </a:p>
          </p:txBody>
        </p:sp>
        <p:sp>
          <p:nvSpPr>
            <p:cNvPr id="6" name="TextBox 5"/>
            <p:cNvSpPr txBox="1"/>
            <p:nvPr/>
          </p:nvSpPr>
          <p:spPr>
            <a:xfrm rot="16200000">
              <a:off x="336262" y="2355563"/>
              <a:ext cx="2705100" cy="584775"/>
            </a:xfrm>
            <a:prstGeom prst="rect">
              <a:avLst/>
            </a:prstGeom>
            <a:noFill/>
          </p:spPr>
          <p:txBody>
            <a:bodyPr wrap="square" rtlCol="0">
              <a:spAutoFit/>
            </a:bodyPr>
            <a:lstStyle/>
            <a:p>
              <a:r>
                <a:rPr lang="en-US" sz="3200" b="1" dirty="0" smtClean="0">
                  <a:solidFill>
                    <a:srgbClr val="91C7A9"/>
                  </a:solidFill>
                  <a:latin typeface="Aharoni" pitchFamily="2" charset="-79"/>
                  <a:cs typeface="Aharoni" pitchFamily="2" charset="-79"/>
                </a:rPr>
                <a:t>Phenotype</a:t>
              </a:r>
              <a:endParaRPr lang="en-US" sz="3200" b="1" dirty="0">
                <a:solidFill>
                  <a:srgbClr val="91C7A9"/>
                </a:solidFill>
                <a:latin typeface="Aharoni" pitchFamily="2" charset="-79"/>
                <a:cs typeface="Aharoni" pitchFamily="2" charset="-79"/>
              </a:endParaRPr>
            </a:p>
          </p:txBody>
        </p:sp>
      </p:grpSp>
      <p:sp>
        <p:nvSpPr>
          <p:cNvPr id="7" name="TextBox 6"/>
          <p:cNvSpPr txBox="1"/>
          <p:nvPr/>
        </p:nvSpPr>
        <p:spPr>
          <a:xfrm>
            <a:off x="5943076" y="4696361"/>
            <a:ext cx="4039124" cy="1323439"/>
          </a:xfrm>
          <a:prstGeom prst="rect">
            <a:avLst/>
          </a:prstGeom>
          <a:noFill/>
        </p:spPr>
        <p:txBody>
          <a:bodyPr wrap="square" rtlCol="0">
            <a:spAutoFit/>
          </a:bodyPr>
          <a:lstStyle/>
          <a:p>
            <a:r>
              <a:rPr lang="en-US" sz="4000" b="1" dirty="0" smtClean="0">
                <a:solidFill>
                  <a:srgbClr val="A92F41"/>
                </a:solidFill>
                <a:latin typeface="Minion Pro" pitchFamily="18" charset="0"/>
              </a:rPr>
              <a:t>Million-year waiting times</a:t>
            </a:r>
            <a:endParaRPr lang="en-US" sz="4000" b="1" dirty="0">
              <a:solidFill>
                <a:srgbClr val="A92F41"/>
              </a:solidFill>
              <a:latin typeface="Minion Pro" pitchFamily="18" charset="0"/>
            </a:endParaRPr>
          </a:p>
        </p:txBody>
      </p:sp>
      <p:sp>
        <p:nvSpPr>
          <p:cNvPr id="8" name="TextBox 7"/>
          <p:cNvSpPr txBox="1"/>
          <p:nvPr/>
        </p:nvSpPr>
        <p:spPr>
          <a:xfrm>
            <a:off x="1600200" y="147697"/>
            <a:ext cx="3733276" cy="2123658"/>
          </a:xfrm>
          <a:prstGeom prst="rect">
            <a:avLst/>
          </a:prstGeom>
          <a:noFill/>
        </p:spPr>
        <p:txBody>
          <a:bodyPr wrap="square" rtlCol="0">
            <a:spAutoFit/>
          </a:bodyPr>
          <a:lstStyle/>
          <a:p>
            <a:r>
              <a:rPr lang="en-US" sz="3600" b="1" dirty="0" smtClean="0">
                <a:solidFill>
                  <a:srgbClr val="A92F41"/>
                </a:solidFill>
                <a:latin typeface="Minion Pro" pitchFamily="18" charset="0"/>
              </a:rPr>
              <a:t>Adaptive peaks move rapidly over short timescales</a:t>
            </a:r>
          </a:p>
          <a:p>
            <a:r>
              <a:rPr lang="en-US" sz="2400" b="1" dirty="0" smtClean="0">
                <a:solidFill>
                  <a:srgbClr val="B48375"/>
                </a:solidFill>
                <a:latin typeface="Minion Pro" pitchFamily="18" charset="0"/>
              </a:rPr>
              <a:t>(</a:t>
            </a:r>
            <a:r>
              <a:rPr lang="en-US" sz="2400" b="1" dirty="0" err="1" smtClean="0">
                <a:solidFill>
                  <a:srgbClr val="B48375"/>
                </a:solidFill>
                <a:latin typeface="Minion Pro" pitchFamily="18" charset="0"/>
              </a:rPr>
              <a:t>Futuyma</a:t>
            </a:r>
            <a:r>
              <a:rPr lang="en-US" sz="2400" b="1" dirty="0" smtClean="0">
                <a:solidFill>
                  <a:srgbClr val="B48375"/>
                </a:solidFill>
                <a:latin typeface="Minion Pro" pitchFamily="18" charset="0"/>
              </a:rPr>
              <a:t> 1987)</a:t>
            </a:r>
            <a:endParaRPr lang="en-US" sz="2400" b="1" dirty="0">
              <a:solidFill>
                <a:srgbClr val="B48375"/>
              </a:solidFill>
              <a:latin typeface="Minion Pro" pitchFamily="18" charset="0"/>
            </a:endParaRPr>
          </a:p>
        </p:txBody>
      </p:sp>
      <p:sp>
        <p:nvSpPr>
          <p:cNvPr id="3" name="Rectangle 2"/>
          <p:cNvSpPr/>
          <p:nvPr/>
        </p:nvSpPr>
        <p:spPr>
          <a:xfrm>
            <a:off x="-914400" y="-228600"/>
            <a:ext cx="10668000" cy="7086600"/>
          </a:xfrm>
          <a:prstGeom prst="rect">
            <a:avLst/>
          </a:prstGeom>
          <a:solidFill>
            <a:schemeClr val="tx1">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3"/>
          <p:cNvSpPr txBox="1">
            <a:spLocks/>
          </p:cNvSpPr>
          <p:nvPr/>
        </p:nvSpPr>
        <p:spPr>
          <a:xfrm>
            <a:off x="228602" y="1524000"/>
            <a:ext cx="9372598" cy="114300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pPr algn="l"/>
            <a:r>
              <a:rPr lang="en-US" dirty="0" smtClean="0">
                <a:solidFill>
                  <a:srgbClr val="91C7A9"/>
                </a:solidFill>
                <a:effectLst>
                  <a:outerShdw blurRad="50800" dist="38100" dir="2700000" algn="tl" rotWithShape="0">
                    <a:prstClr val="black">
                      <a:alpha val="40000"/>
                    </a:prstClr>
                  </a:outerShdw>
                </a:effectLst>
                <a:latin typeface="Aharoni" pitchFamily="2" charset="-79"/>
                <a:cs typeface="Aharoni" pitchFamily="2" charset="-79"/>
              </a:rPr>
              <a:t>Adaptive peak shifts, stabilizing selection &amp; genetic drift</a:t>
            </a:r>
            <a:endParaRPr lang="en-US" dirty="0">
              <a:solidFill>
                <a:srgbClr val="91C7A9"/>
              </a:solidFill>
              <a:effectLst>
                <a:outerShdw blurRad="50800" dist="38100" dir="2700000" algn="tl" rotWithShape="0">
                  <a:prstClr val="black">
                    <a:alpha val="40000"/>
                  </a:prstClr>
                </a:outerShdw>
              </a:effectLst>
              <a:latin typeface="Aharoni" pitchFamily="2" charset="-79"/>
              <a:cs typeface="Aharoni" pitchFamily="2" charset="-79"/>
            </a:endParaRPr>
          </a:p>
        </p:txBody>
      </p:sp>
      <p:sp>
        <p:nvSpPr>
          <p:cNvPr id="11" name="Title 3"/>
          <p:cNvSpPr txBox="1">
            <a:spLocks/>
          </p:cNvSpPr>
          <p:nvPr/>
        </p:nvSpPr>
        <p:spPr>
          <a:xfrm>
            <a:off x="1752600" y="3048000"/>
            <a:ext cx="60198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dirty="0" smtClean="0">
                <a:solidFill>
                  <a:srgbClr val="91C7A9"/>
                </a:solidFill>
                <a:effectLst>
                  <a:outerShdw blurRad="50800" dist="38100" dir="2700000" algn="tl" rotWithShape="0">
                    <a:prstClr val="black">
                      <a:alpha val="40000"/>
                    </a:prstClr>
                  </a:outerShdw>
                </a:effectLst>
                <a:latin typeface="Aharoni" pitchFamily="2" charset="-79"/>
                <a:cs typeface="Aharoni" pitchFamily="2" charset="-79"/>
              </a:rPr>
              <a:t>Adaptive Zones/Niches</a:t>
            </a:r>
            <a:endParaRPr lang="en-US" dirty="0">
              <a:solidFill>
                <a:srgbClr val="91C7A9"/>
              </a:solidFill>
              <a:effectLst>
                <a:outerShdw blurRad="50800" dist="38100" dir="2700000" algn="tl" rotWithShape="0">
                  <a:prstClr val="black">
                    <a:alpha val="40000"/>
                  </a:prstClr>
                </a:outerShdw>
              </a:effectLst>
              <a:latin typeface="Aharoni" pitchFamily="2" charset="-79"/>
              <a:cs typeface="Aharoni" pitchFamily="2" charset="-79"/>
            </a:endParaRPr>
          </a:p>
        </p:txBody>
      </p:sp>
      <p:sp>
        <p:nvSpPr>
          <p:cNvPr id="12" name="Title 3"/>
          <p:cNvSpPr txBox="1">
            <a:spLocks/>
          </p:cNvSpPr>
          <p:nvPr/>
        </p:nvSpPr>
        <p:spPr>
          <a:xfrm>
            <a:off x="3124200" y="4724400"/>
            <a:ext cx="6019800" cy="1143000"/>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dirty="0" smtClean="0">
                <a:solidFill>
                  <a:srgbClr val="91C7A9"/>
                </a:solidFill>
                <a:effectLst>
                  <a:outerShdw blurRad="50800" dist="38100" dir="2700000" algn="tl" rotWithShape="0">
                    <a:prstClr val="black">
                      <a:alpha val="40000"/>
                    </a:prstClr>
                  </a:outerShdw>
                </a:effectLst>
                <a:latin typeface="Aharoni" pitchFamily="2" charset="-79"/>
                <a:cs typeface="Aharoni" pitchFamily="2" charset="-79"/>
              </a:rPr>
              <a:t>Punctuated Equilibrium</a:t>
            </a:r>
            <a:endParaRPr lang="en-US" dirty="0">
              <a:solidFill>
                <a:srgbClr val="91C7A9"/>
              </a:solidFill>
              <a:effectLst>
                <a:outerShdw blurRad="50800" dist="38100" dir="2700000" algn="tl" rotWithShape="0">
                  <a:prstClr val="black">
                    <a:alpha val="40000"/>
                  </a:prstClr>
                </a:outerShdw>
              </a:effectLst>
              <a:latin typeface="Aharoni" pitchFamily="2" charset="-79"/>
              <a:cs typeface="Aharoni" pitchFamily="2" charset="-79"/>
            </a:endParaRPr>
          </a:p>
        </p:txBody>
      </p:sp>
    </p:spTree>
    <p:extLst>
      <p:ext uri="{BB962C8B-B14F-4D97-AF65-F5344CB8AC3E}">
        <p14:creationId xmlns:p14="http://schemas.microsoft.com/office/powerpoint/2010/main" val="113115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xit" presetSubtype="0" fill="hold" grpId="1" nodeType="withEffect">
                                  <p:stCondLst>
                                    <p:cond delay="0"/>
                                  </p:stCondLst>
                                  <p:childTnLst>
                                    <p:animEffect transition="out" filter="fad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3" grpId="0" animBg="1"/>
      <p:bldP spid="10" grpId="0"/>
      <p:bldP spid="11"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295400" y="1524000"/>
            <a:ext cx="11658600" cy="3592175"/>
          </a:xfrm>
          <a:prstGeom prst="ellipse">
            <a:avLst/>
          </a:prstGeom>
          <a:noFill/>
        </p:spPr>
        <p:txBody>
          <a:bodyPr wrap="square" rtlCol="0">
            <a:spAutoFit/>
          </a:bodyPr>
          <a:lstStyle/>
          <a:p>
            <a:pPr algn="ctr"/>
            <a:r>
              <a:rPr lang="en-US" sz="4000" b="1" dirty="0" smtClean="0">
                <a:solidFill>
                  <a:schemeClr val="bg1">
                    <a:lumMod val="95000"/>
                  </a:schemeClr>
                </a:solidFill>
                <a:latin typeface="Minion Pro Cond"/>
              </a:rPr>
              <a:t>Pennell, Harmon &amp; </a:t>
            </a:r>
            <a:r>
              <a:rPr lang="en-US" sz="4000" b="1" dirty="0" err="1" smtClean="0">
                <a:solidFill>
                  <a:schemeClr val="bg1">
                    <a:lumMod val="95000"/>
                  </a:schemeClr>
                </a:solidFill>
                <a:latin typeface="Minion Pro Cond"/>
              </a:rPr>
              <a:t>Uyeda</a:t>
            </a:r>
            <a:r>
              <a:rPr lang="en-US" sz="4000" b="1" dirty="0" smtClean="0">
                <a:solidFill>
                  <a:schemeClr val="bg1">
                    <a:lumMod val="95000"/>
                  </a:schemeClr>
                </a:solidFill>
                <a:latin typeface="Minion Pro Cond"/>
              </a:rPr>
              <a:t>. 2013. Is there room for Punctuated Equilibrium in Macroevolution? </a:t>
            </a:r>
            <a:r>
              <a:rPr lang="en-US" sz="4000" b="1" i="1" dirty="0" smtClean="0">
                <a:solidFill>
                  <a:schemeClr val="bg1">
                    <a:lumMod val="95000"/>
                  </a:schemeClr>
                </a:solidFill>
                <a:latin typeface="Minion Pro Cond"/>
              </a:rPr>
              <a:t>TREE</a:t>
            </a:r>
            <a:r>
              <a:rPr lang="en-US" sz="4000" b="1" dirty="0" smtClean="0">
                <a:solidFill>
                  <a:schemeClr val="bg1">
                    <a:lumMod val="95000"/>
                  </a:schemeClr>
                </a:solidFill>
                <a:latin typeface="Minion Pro Cond"/>
              </a:rPr>
              <a:t>.</a:t>
            </a:r>
          </a:p>
        </p:txBody>
      </p:sp>
    </p:spTree>
    <p:extLst>
      <p:ext uri="{BB962C8B-B14F-4D97-AF65-F5344CB8AC3E}">
        <p14:creationId xmlns:p14="http://schemas.microsoft.com/office/powerpoint/2010/main" val="2945395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3200"/>
            <a:ext cx="8229600" cy="1143000"/>
          </a:xfrm>
        </p:spPr>
        <p:txBody>
          <a:bodyPr/>
          <a:lstStyle/>
          <a:p>
            <a:r>
              <a:rPr lang="en-US" dirty="0" smtClean="0"/>
              <a:t>Some recent proposals</a:t>
            </a:r>
            <a:endParaRPr lang="en-US" dirty="0"/>
          </a:p>
        </p:txBody>
      </p:sp>
    </p:spTree>
    <p:extLst>
      <p:ext uri="{BB962C8B-B14F-4D97-AF65-F5344CB8AC3E}">
        <p14:creationId xmlns:p14="http://schemas.microsoft.com/office/powerpoint/2010/main" val="41390900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Intraspecific competition</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81400"/>
            <a:ext cx="9115647" cy="241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Content Placeholder 2"/>
          <p:cNvSpPr txBox="1">
            <a:spLocks/>
          </p:cNvSpPr>
          <p:nvPr/>
        </p:nvSpPr>
        <p:spPr>
          <a:xfrm>
            <a:off x="228600" y="1371600"/>
            <a:ext cx="86868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inion Pro C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inion Pro Cond"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inion Pro Cond"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smtClean="0"/>
              <a:t>Haller &amp; Hendry. 2014. </a:t>
            </a:r>
            <a:r>
              <a:rPr lang="en-US" b="1" i="1" dirty="0" smtClean="0"/>
              <a:t>Solving the paradox of stasis: Squashed stabilizing selection and the limits of detection, Evolution</a:t>
            </a:r>
            <a:endParaRPr lang="en-US" b="1" dirty="0" smtClean="0"/>
          </a:p>
        </p:txBody>
      </p:sp>
    </p:spTree>
    <p:extLst>
      <p:ext uri="{BB962C8B-B14F-4D97-AF65-F5344CB8AC3E}">
        <p14:creationId xmlns:p14="http://schemas.microsoft.com/office/powerpoint/2010/main" val="28065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Populations vs. lineages</a:t>
            </a:r>
            <a:endParaRPr lang="en-US" dirty="0"/>
          </a:p>
        </p:txBody>
      </p:sp>
      <p:sp>
        <p:nvSpPr>
          <p:cNvPr id="4" name="Content Placeholder 2"/>
          <p:cNvSpPr txBox="1">
            <a:spLocks/>
          </p:cNvSpPr>
          <p:nvPr/>
        </p:nvSpPr>
        <p:spPr>
          <a:xfrm>
            <a:off x="228600" y="1524000"/>
            <a:ext cx="91440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inion Pro C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inion Pro Cond"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inion Pro Cond"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err="1" smtClean="0"/>
              <a:t>Bartoszek</a:t>
            </a:r>
            <a:r>
              <a:rPr lang="en-US" b="1" dirty="0" smtClean="0"/>
              <a:t> et al.</a:t>
            </a:r>
            <a:r>
              <a:rPr lang="en-US" b="1" dirty="0"/>
              <a:t> </a:t>
            </a:r>
            <a:r>
              <a:rPr lang="en-US" b="1" i="1" dirty="0" smtClean="0"/>
              <a:t>The Ornstein-</a:t>
            </a:r>
            <a:r>
              <a:rPr lang="en-US" b="1" i="1" dirty="0" err="1" smtClean="0"/>
              <a:t>Uhlenbeck</a:t>
            </a:r>
            <a:r>
              <a:rPr lang="en-US" b="1" i="1" dirty="0" smtClean="0"/>
              <a:t> process with migration: evolution with interactions, </a:t>
            </a:r>
            <a:r>
              <a:rPr lang="en-US" b="1" i="1" dirty="0" err="1" smtClean="0"/>
              <a:t>arXiv</a:t>
            </a:r>
            <a:endParaRPr lang="en-US" b="1"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3160769"/>
            <a:ext cx="6510541" cy="3621031"/>
          </a:xfrm>
          <a:prstGeom prst="rect">
            <a:avLst/>
          </a:prstGeom>
        </p:spPr>
      </p:pic>
    </p:spTree>
    <p:extLst>
      <p:ext uri="{BB962C8B-B14F-4D97-AF65-F5344CB8AC3E}">
        <p14:creationId xmlns:p14="http://schemas.microsoft.com/office/powerpoint/2010/main" val="203405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tracking</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895600" y="3137178"/>
            <a:ext cx="6248400" cy="3568422"/>
          </a:xfrm>
        </p:spPr>
      </p:pic>
      <p:sp>
        <p:nvSpPr>
          <p:cNvPr id="5" name="Content Placeholder 2"/>
          <p:cNvSpPr txBox="1">
            <a:spLocks/>
          </p:cNvSpPr>
          <p:nvPr/>
        </p:nvSpPr>
        <p:spPr>
          <a:xfrm>
            <a:off x="76200" y="1371600"/>
            <a:ext cx="82296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inion Pro C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inion Pro Cond"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inion Pro Cond"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smtClean="0"/>
              <a:t>Hunt et al. 2015. </a:t>
            </a:r>
            <a:r>
              <a:rPr lang="en-US" b="1" i="1" dirty="0" smtClean="0"/>
              <a:t>Simple </a:t>
            </a:r>
            <a:r>
              <a:rPr lang="en-US" b="1" i="1" dirty="0" err="1" smtClean="0"/>
              <a:t>vs</a:t>
            </a:r>
            <a:r>
              <a:rPr lang="en-US" b="1" i="1" dirty="0" smtClean="0"/>
              <a:t> complex models of trait evolution and stasis as a response to environmental change, PNAS</a:t>
            </a:r>
            <a:endParaRPr lang="en-US" b="1" dirty="0" smtClean="0"/>
          </a:p>
        </p:txBody>
      </p:sp>
    </p:spTree>
    <p:extLst>
      <p:ext uri="{BB962C8B-B14F-4D97-AF65-F5344CB8AC3E}">
        <p14:creationId xmlns:p14="http://schemas.microsoft.com/office/powerpoint/2010/main" val="14948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0"/>
            <a:ext cx="8001000" cy="6895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5033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49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Multivariate genetic constraints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953000" y="3048000"/>
            <a:ext cx="3766850" cy="3419594"/>
          </a:xfrm>
        </p:spPr>
      </p:pic>
      <p:sp>
        <p:nvSpPr>
          <p:cNvPr id="5" name="Content Placeholder 2"/>
          <p:cNvSpPr txBox="1">
            <a:spLocks/>
          </p:cNvSpPr>
          <p:nvPr/>
        </p:nvSpPr>
        <p:spPr>
          <a:xfrm>
            <a:off x="228600" y="1371600"/>
            <a:ext cx="8915400" cy="2209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inion Pro C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inion Pro Cond"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inion Pro Cond"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b="1" dirty="0" err="1" smtClean="0"/>
              <a:t>Bolstad</a:t>
            </a:r>
            <a:r>
              <a:rPr lang="en-US" b="1" dirty="0" smtClean="0"/>
              <a:t> et al. 2014. </a:t>
            </a:r>
            <a:r>
              <a:rPr lang="en-US" b="1" i="1" dirty="0" smtClean="0"/>
              <a:t>Genetic constraints predict evolutionary divergence in </a:t>
            </a:r>
            <a:r>
              <a:rPr lang="en-US" b="1" dirty="0" err="1" smtClean="0"/>
              <a:t>Delachampia</a:t>
            </a:r>
            <a:r>
              <a:rPr lang="en-US" b="1" dirty="0" smtClean="0"/>
              <a:t> </a:t>
            </a:r>
            <a:r>
              <a:rPr lang="en-US" b="1" i="1" dirty="0" smtClean="0"/>
              <a:t>blossoms. </a:t>
            </a:r>
            <a:r>
              <a:rPr lang="en-US" b="1" dirty="0" smtClean="0"/>
              <a:t>Phil. Trans. B.</a:t>
            </a:r>
          </a:p>
        </p:txBody>
      </p:sp>
    </p:spTree>
    <p:extLst>
      <p:ext uri="{BB962C8B-B14F-4D97-AF65-F5344CB8AC3E}">
        <p14:creationId xmlns:p14="http://schemas.microsoft.com/office/powerpoint/2010/main" val="236408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8744" y="0"/>
            <a:ext cx="7292510" cy="6620232"/>
          </a:xfrm>
          <a:prstGeom prst="rect">
            <a:avLst/>
          </a:prstGeom>
        </p:spPr>
      </p:pic>
    </p:spTree>
    <p:extLst>
      <p:ext uri="{BB962C8B-B14F-4D97-AF65-F5344CB8AC3E}">
        <p14:creationId xmlns:p14="http://schemas.microsoft.com/office/powerpoint/2010/main" val="1783179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of the above?</a:t>
            </a:r>
            <a:endParaRPr lang="en-US" dirty="0"/>
          </a:p>
        </p:txBody>
      </p:sp>
      <p:sp>
        <p:nvSpPr>
          <p:cNvPr id="4" name="Content Placeholder 2"/>
          <p:cNvSpPr txBox="1">
            <a:spLocks noGrp="1"/>
          </p:cNvSpPr>
          <p:nvPr>
            <p:ph idx="1"/>
          </p:nvPr>
        </p:nvSpPr>
        <p:spPr>
          <a:xfrm>
            <a:off x="304800" y="1828800"/>
            <a:ext cx="8458200" cy="129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inion Pro C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inion Pro Cond"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inion Pro Cond"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000" b="1" dirty="0" smtClean="0"/>
              <a:t>Most of Hansen &amp; </a:t>
            </a:r>
            <a:r>
              <a:rPr lang="en-US" sz="4000" b="1" dirty="0" err="1" smtClean="0"/>
              <a:t>Houle’s</a:t>
            </a:r>
            <a:r>
              <a:rPr lang="en-US" sz="4000" b="1" dirty="0" smtClean="0"/>
              <a:t> criticisms of these ideas still hold</a:t>
            </a:r>
          </a:p>
        </p:txBody>
      </p:sp>
      <p:sp>
        <p:nvSpPr>
          <p:cNvPr id="5" name="Content Placeholder 2"/>
          <p:cNvSpPr txBox="1">
            <a:spLocks/>
          </p:cNvSpPr>
          <p:nvPr/>
        </p:nvSpPr>
        <p:spPr>
          <a:xfrm>
            <a:off x="533400" y="4648200"/>
            <a:ext cx="8229600" cy="12954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inion Pro Cond" pitchFamily="18"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inion Pro Cond" pitchFamily="18"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inion Pro Cond" pitchFamily="18"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inion Pro Cond" pitchFamily="18"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4000" b="1" dirty="0" smtClean="0"/>
              <a:t>…but it’s hard to imagine that they don’t all contribute</a:t>
            </a:r>
          </a:p>
        </p:txBody>
      </p:sp>
    </p:spTree>
    <p:extLst>
      <p:ext uri="{BB962C8B-B14F-4D97-AF65-F5344CB8AC3E}">
        <p14:creationId xmlns:p14="http://schemas.microsoft.com/office/powerpoint/2010/main" val="223700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90755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0" y="2590800"/>
            <a:ext cx="8991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6600" dirty="0" smtClean="0">
                <a:solidFill>
                  <a:srgbClr val="91C7A9"/>
                </a:solidFill>
                <a:effectLst>
                  <a:outerShdw blurRad="50800" dist="38100" dir="2700000" algn="tl" rotWithShape="0">
                    <a:prstClr val="black">
                      <a:alpha val="40000"/>
                    </a:prstClr>
                  </a:outerShdw>
                </a:effectLst>
                <a:latin typeface="Aharoni" pitchFamily="2" charset="-79"/>
                <a:cs typeface="Aharoni" pitchFamily="2" charset="-79"/>
              </a:rPr>
              <a:t>The </a:t>
            </a:r>
            <a:r>
              <a:rPr lang="en-US" sz="6600" dirty="0">
                <a:solidFill>
                  <a:srgbClr val="91C7A9"/>
                </a:solidFill>
                <a:effectLst>
                  <a:outerShdw blurRad="50800" dist="38100" dir="2700000" algn="tl" rotWithShape="0">
                    <a:prstClr val="black">
                      <a:alpha val="40000"/>
                    </a:prstClr>
                  </a:outerShdw>
                </a:effectLst>
                <a:latin typeface="Aharoni" pitchFamily="2" charset="-79"/>
                <a:cs typeface="Aharoni" pitchFamily="2" charset="-79"/>
              </a:rPr>
              <a:t>p</a:t>
            </a:r>
            <a:r>
              <a:rPr lang="en-US" sz="6600" dirty="0" smtClean="0">
                <a:solidFill>
                  <a:srgbClr val="91C7A9"/>
                </a:solidFill>
                <a:effectLst>
                  <a:outerShdw blurRad="50800" dist="38100" dir="2700000" algn="tl" rotWithShape="0">
                    <a:prstClr val="black">
                      <a:alpha val="40000"/>
                    </a:prstClr>
                  </a:outerShdw>
                </a:effectLst>
                <a:latin typeface="Aharoni" pitchFamily="2" charset="-79"/>
                <a:cs typeface="Aharoni" pitchFamily="2" charset="-79"/>
              </a:rPr>
              <a:t>hylogenetic comparative method</a:t>
            </a:r>
            <a:endParaRPr lang="en-US" sz="6600" dirty="0">
              <a:solidFill>
                <a:srgbClr val="91C7A9"/>
              </a:solidFill>
              <a:effectLst>
                <a:outerShdw blurRad="50800" dist="38100" dir="2700000" algn="tl" rotWithShape="0">
                  <a:prstClr val="black">
                    <a:alpha val="40000"/>
                  </a:prstClr>
                </a:outerShdw>
              </a:effectLst>
              <a:latin typeface="Aharoni" pitchFamily="2" charset="-79"/>
              <a:cs typeface="Aharoni" pitchFamily="2" charset="-79"/>
            </a:endParaRPr>
          </a:p>
        </p:txBody>
      </p:sp>
    </p:spTree>
    <p:extLst>
      <p:ext uri="{BB962C8B-B14F-4D97-AF65-F5344CB8AC3E}">
        <p14:creationId xmlns:p14="http://schemas.microsoft.com/office/powerpoint/2010/main" val="248579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1752600" y="-304799"/>
            <a:ext cx="5791200" cy="8686800"/>
          </a:xfrm>
          <a:prstGeom prst="rect">
            <a:avLst/>
          </a:prstGeom>
        </p:spPr>
      </p:pic>
      <p:pic>
        <p:nvPicPr>
          <p:cNvPr id="41" name="Picture 40"/>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28632" y="108858"/>
            <a:ext cx="1526254" cy="1007567"/>
          </a:xfrm>
          <a:prstGeom prst="rect">
            <a:avLst/>
          </a:prstGeom>
        </p:spPr>
      </p:pic>
      <p:pic>
        <p:nvPicPr>
          <p:cNvPr id="43" name="Picture 42"/>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5153" y="125368"/>
            <a:ext cx="984175" cy="1100213"/>
          </a:xfrm>
          <a:prstGeom prst="rect">
            <a:avLst/>
          </a:prstGeom>
        </p:spPr>
      </p:pic>
      <p:pic>
        <p:nvPicPr>
          <p:cNvPr id="45" name="Picture 4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6572" y="820375"/>
            <a:ext cx="701863" cy="202883"/>
          </a:xfrm>
          <a:prstGeom prst="rect">
            <a:avLst/>
          </a:prstGeom>
        </p:spPr>
      </p:pic>
      <p:pic>
        <p:nvPicPr>
          <p:cNvPr id="46" name="Picture 45"/>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24000" y="762000"/>
            <a:ext cx="1066800" cy="288259"/>
          </a:xfrm>
          <a:prstGeom prst="rect">
            <a:avLst/>
          </a:prstGeom>
        </p:spPr>
      </p:pic>
      <p:pic>
        <p:nvPicPr>
          <p:cNvPr id="47" name="Picture 46"/>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31971" y="533400"/>
            <a:ext cx="1045029" cy="571500"/>
          </a:xfrm>
          <a:prstGeom prst="rect">
            <a:avLst/>
          </a:prstGeom>
        </p:spPr>
      </p:pic>
      <p:pic>
        <p:nvPicPr>
          <p:cNvPr id="48" name="Picture 47"/>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82143" y="660542"/>
            <a:ext cx="1328057" cy="482458"/>
          </a:xfrm>
          <a:prstGeom prst="rect">
            <a:avLst/>
          </a:prstGeom>
        </p:spPr>
      </p:pic>
      <p:pic>
        <p:nvPicPr>
          <p:cNvPr id="50" name="Content Placeholder 3"/>
          <p:cNvPicPr>
            <a:picLocks noGrp="1" noChangeAspect="1"/>
          </p:cNvPicPr>
          <p:nvPr>
            <p:ph idx="1"/>
          </p:nvPr>
        </p:nvPicPr>
        <p:blipFill>
          <a:blip r:embed="rId9"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17372" y="745032"/>
            <a:ext cx="1042698" cy="321770"/>
          </a:xfrm>
        </p:spPr>
      </p:pic>
    </p:spTree>
    <p:extLst>
      <p:ext uri="{BB962C8B-B14F-4D97-AF65-F5344CB8AC3E}">
        <p14:creationId xmlns:p14="http://schemas.microsoft.com/office/powerpoint/2010/main" val="103708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flipH="1">
            <a:off x="1815877" y="-862009"/>
            <a:ext cx="5610218" cy="9829800"/>
          </a:xfrm>
          <a:prstGeom prst="rect">
            <a:avLst/>
          </a:prstGeom>
        </p:spPr>
      </p:pic>
      <p:grpSp>
        <p:nvGrpSpPr>
          <p:cNvPr id="30" name="Group 29"/>
          <p:cNvGrpSpPr/>
          <p:nvPr/>
        </p:nvGrpSpPr>
        <p:grpSpPr>
          <a:xfrm>
            <a:off x="2667000" y="1182469"/>
            <a:ext cx="4572000" cy="646331"/>
            <a:chOff x="5562600" y="4343400"/>
            <a:chExt cx="4114800" cy="646331"/>
          </a:xfrm>
        </p:grpSpPr>
        <p:sp>
          <p:nvSpPr>
            <p:cNvPr id="27" name="TextBox 26"/>
            <p:cNvSpPr txBox="1"/>
            <p:nvPr/>
          </p:nvSpPr>
          <p:spPr>
            <a:xfrm>
              <a:off x="6477000" y="4343400"/>
              <a:ext cx="2284087" cy="646331"/>
            </a:xfrm>
            <a:prstGeom prst="rect">
              <a:avLst/>
            </a:prstGeom>
            <a:noFill/>
          </p:spPr>
          <p:txBody>
            <a:bodyPr wrap="none" rtlCol="0">
              <a:spAutoFit/>
            </a:bodyPr>
            <a:lstStyle/>
            <a:p>
              <a:r>
                <a:rPr lang="en-US" sz="3600" b="1" dirty="0" smtClean="0">
                  <a:solidFill>
                    <a:srgbClr val="E46A6B"/>
                  </a:solidFill>
                  <a:latin typeface="Aharoni" pitchFamily="2" charset="-79"/>
                  <a:cs typeface="Aharoni" pitchFamily="2" charset="-79"/>
                </a:rPr>
                <a:t>Phenotype</a:t>
              </a:r>
            </a:p>
          </p:txBody>
        </p:sp>
        <p:sp>
          <p:nvSpPr>
            <p:cNvPr id="28" name="Left Arrow 27"/>
            <p:cNvSpPr/>
            <p:nvPr/>
          </p:nvSpPr>
          <p:spPr>
            <a:xfrm>
              <a:off x="5562600" y="4382869"/>
              <a:ext cx="914400" cy="570131"/>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1C7A9"/>
                </a:solidFill>
                <a:latin typeface="Aharoni" pitchFamily="2" charset="-79"/>
                <a:cs typeface="Aharoni" pitchFamily="2" charset="-79"/>
              </a:endParaRPr>
            </a:p>
          </p:txBody>
        </p:sp>
        <p:sp>
          <p:nvSpPr>
            <p:cNvPr id="29" name="Left Arrow 28"/>
            <p:cNvSpPr/>
            <p:nvPr/>
          </p:nvSpPr>
          <p:spPr>
            <a:xfrm rot="10800000">
              <a:off x="8763000" y="4408714"/>
              <a:ext cx="914400" cy="570131"/>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1C7A9"/>
                </a:solidFill>
                <a:latin typeface="Aharoni" pitchFamily="2" charset="-79"/>
                <a:cs typeface="Aharoni" pitchFamily="2" charset="-79"/>
              </a:endParaRPr>
            </a:p>
          </p:txBody>
        </p:sp>
      </p:grpSp>
      <p:pic>
        <p:nvPicPr>
          <p:cNvPr id="39" name="Picture 38"/>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28632" y="108858"/>
            <a:ext cx="1526254" cy="1007567"/>
          </a:xfrm>
          <a:prstGeom prst="rect">
            <a:avLst/>
          </a:prstGeom>
        </p:spPr>
      </p:pic>
      <p:pic>
        <p:nvPicPr>
          <p:cNvPr id="40" name="Picture 39"/>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5153" y="125368"/>
            <a:ext cx="984175" cy="1100213"/>
          </a:xfrm>
          <a:prstGeom prst="rect">
            <a:avLst/>
          </a:prstGeom>
        </p:spPr>
      </p:pic>
      <p:pic>
        <p:nvPicPr>
          <p:cNvPr id="41" name="Picture 40"/>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6572" y="820375"/>
            <a:ext cx="701863" cy="202883"/>
          </a:xfrm>
          <a:prstGeom prst="rect">
            <a:avLst/>
          </a:prstGeom>
        </p:spPr>
      </p:pic>
      <p:pic>
        <p:nvPicPr>
          <p:cNvPr id="43" name="Picture 42"/>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31971" y="533400"/>
            <a:ext cx="1045029" cy="571500"/>
          </a:xfrm>
          <a:prstGeom prst="rect">
            <a:avLst/>
          </a:prstGeom>
        </p:spPr>
      </p:pic>
      <p:pic>
        <p:nvPicPr>
          <p:cNvPr id="44" name="Picture 43"/>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82143" y="660542"/>
            <a:ext cx="1328057" cy="482458"/>
          </a:xfrm>
          <a:prstGeom prst="rect">
            <a:avLst/>
          </a:prstGeom>
        </p:spPr>
      </p:pic>
      <p:pic>
        <p:nvPicPr>
          <p:cNvPr id="45" name="Content Placeholder 3"/>
          <p:cNvPicPr>
            <a:picLocks noGrp="1" noChangeAspect="1"/>
          </p:cNvPicPr>
          <p:nvPr>
            <p:ph idx="1"/>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17372" y="745032"/>
            <a:ext cx="1042698" cy="321770"/>
          </a:xfrm>
        </p:spPr>
      </p:pic>
      <p:pic>
        <p:nvPicPr>
          <p:cNvPr id="51" name="Picture 50"/>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24000" y="762000"/>
            <a:ext cx="1066800" cy="288259"/>
          </a:xfrm>
          <a:prstGeom prst="rect">
            <a:avLst/>
          </a:prstGeom>
        </p:spPr>
      </p:pic>
      <p:sp>
        <p:nvSpPr>
          <p:cNvPr id="52" name="Title 2"/>
          <p:cNvSpPr txBox="1">
            <a:spLocks/>
          </p:cNvSpPr>
          <p:nvPr/>
        </p:nvSpPr>
        <p:spPr>
          <a:xfrm>
            <a:off x="4822373" y="4876800"/>
            <a:ext cx="4931227" cy="609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3600" b="1" dirty="0" smtClean="0">
                <a:solidFill>
                  <a:srgbClr val="E46A6B"/>
                </a:solidFill>
                <a:latin typeface="Aharoni" pitchFamily="2" charset="-79"/>
                <a:cs typeface="Aharoni" pitchFamily="2" charset="-79"/>
              </a:rPr>
              <a:t>Brownian motion</a:t>
            </a:r>
            <a:endParaRPr lang="en-US" sz="3200" b="1" dirty="0">
              <a:solidFill>
                <a:srgbClr val="E46A6B"/>
              </a:solidFill>
              <a:latin typeface="Aharoni" pitchFamily="2" charset="-79"/>
              <a:cs typeface="Aharoni" pitchFamily="2" charset="-79"/>
            </a:endParaRPr>
          </a:p>
        </p:txBody>
      </p:sp>
    </p:spTree>
    <p:extLst>
      <p:ext uri="{BB962C8B-B14F-4D97-AF65-F5344CB8AC3E}">
        <p14:creationId xmlns:p14="http://schemas.microsoft.com/office/powerpoint/2010/main" val="415436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
                                        </p:tgtEl>
                                      </p:cBhvr>
                                    </p:animEffect>
                                    <p:set>
                                      <p:cBhvr>
                                        <p:cTn id="12" dur="1" fill="hold">
                                          <p:stCondLst>
                                            <p:cond delay="499"/>
                                          </p:stCondLst>
                                        </p:cTn>
                                        <p:tgtEl>
                                          <p:spTgt spid="3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down)">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1752600" y="-304799"/>
            <a:ext cx="5791200" cy="8686800"/>
          </a:xfrm>
          <a:prstGeom prst="rect">
            <a:avLst/>
          </a:prstGeom>
        </p:spPr>
      </p:pic>
      <p:pic>
        <p:nvPicPr>
          <p:cNvPr id="21" name="Picture 2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1752600" y="-304799"/>
            <a:ext cx="5791200" cy="8686800"/>
          </a:xfrm>
          <a:prstGeom prst="rect">
            <a:avLst/>
          </a:prstGeom>
        </p:spPr>
      </p:pic>
      <p:pic>
        <p:nvPicPr>
          <p:cNvPr id="22" name="Picture 2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1752601" y="-304799"/>
            <a:ext cx="5791200" cy="8686800"/>
          </a:xfrm>
          <a:prstGeom prst="rect">
            <a:avLst/>
          </a:prstGeom>
        </p:spPr>
      </p:pic>
      <p:pic>
        <p:nvPicPr>
          <p:cNvPr id="12" name="Picture 11"/>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28632" y="108858"/>
            <a:ext cx="1526254" cy="1007567"/>
          </a:xfrm>
          <a:prstGeom prst="rect">
            <a:avLst/>
          </a:prstGeom>
        </p:spPr>
      </p:pic>
      <p:pic>
        <p:nvPicPr>
          <p:cNvPr id="13" name="Picture 12"/>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5153" y="125368"/>
            <a:ext cx="984175" cy="1100213"/>
          </a:xfrm>
          <a:prstGeom prst="rect">
            <a:avLst/>
          </a:prstGeom>
        </p:spPr>
      </p:pic>
      <p:pic>
        <p:nvPicPr>
          <p:cNvPr id="14" name="Picture 13"/>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6572" y="820375"/>
            <a:ext cx="701863" cy="202883"/>
          </a:xfrm>
          <a:prstGeom prst="rect">
            <a:avLst/>
          </a:prstGeom>
        </p:spPr>
      </p:pic>
      <p:pic>
        <p:nvPicPr>
          <p:cNvPr id="16" name="Picture 15"/>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31971" y="533400"/>
            <a:ext cx="1045029" cy="571500"/>
          </a:xfrm>
          <a:prstGeom prst="rect">
            <a:avLst/>
          </a:prstGeom>
        </p:spPr>
      </p:pic>
      <p:pic>
        <p:nvPicPr>
          <p:cNvPr id="17" name="Picture 16"/>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82143" y="660542"/>
            <a:ext cx="1328057" cy="482458"/>
          </a:xfrm>
          <a:prstGeom prst="rect">
            <a:avLst/>
          </a:prstGeom>
        </p:spPr>
      </p:pic>
      <p:pic>
        <p:nvPicPr>
          <p:cNvPr id="18" name="Content Placeholder 3"/>
          <p:cNvPicPr>
            <a:picLocks noGrp="1" noChangeAspect="1"/>
          </p:cNvPicPr>
          <p:nvPr>
            <p:ph idx="1"/>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17372" y="745032"/>
            <a:ext cx="1042698" cy="321770"/>
          </a:xfrm>
        </p:spPr>
      </p:pic>
      <p:pic>
        <p:nvPicPr>
          <p:cNvPr id="19" name="Picture 18"/>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24000" y="762000"/>
            <a:ext cx="1066800" cy="288259"/>
          </a:xfrm>
          <a:prstGeom prst="rect">
            <a:avLst/>
          </a:prstGeom>
        </p:spPr>
      </p:pic>
      <p:sp>
        <p:nvSpPr>
          <p:cNvPr id="15" name="TextBox 14"/>
          <p:cNvSpPr txBox="1"/>
          <p:nvPr/>
        </p:nvSpPr>
        <p:spPr>
          <a:xfrm>
            <a:off x="5029200" y="6457890"/>
            <a:ext cx="4267201" cy="400110"/>
          </a:xfrm>
          <a:prstGeom prst="rect">
            <a:avLst/>
          </a:prstGeom>
          <a:noFill/>
        </p:spPr>
        <p:txBody>
          <a:bodyPr wrap="square" rtlCol="0">
            <a:spAutoFit/>
          </a:bodyPr>
          <a:lstStyle/>
          <a:p>
            <a:r>
              <a:rPr lang="en-US" sz="2000" dirty="0" smtClean="0">
                <a:solidFill>
                  <a:srgbClr val="E34F4F"/>
                </a:solidFill>
                <a:latin typeface="Minion Pro Cond" pitchFamily="18" charset="0"/>
              </a:rPr>
              <a:t>(Hansen 1997, Butler &amp; King 2004)</a:t>
            </a:r>
            <a:endParaRPr lang="en-US" sz="2000" dirty="0">
              <a:solidFill>
                <a:srgbClr val="E34F4F"/>
              </a:solidFill>
              <a:latin typeface="Minion Pro Cond" pitchFamily="18" charset="0"/>
            </a:endParaRPr>
          </a:p>
        </p:txBody>
      </p:sp>
    </p:spTree>
    <p:extLst>
      <p:ext uri="{BB962C8B-B14F-4D97-AF65-F5344CB8AC3E}">
        <p14:creationId xmlns:p14="http://schemas.microsoft.com/office/powerpoint/2010/main" val="330804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420987" y="-941215"/>
            <a:ext cx="6302027" cy="10210800"/>
          </a:xfrm>
          <a:prstGeom prst="rect">
            <a:avLst/>
          </a:prstGeom>
        </p:spPr>
      </p:pic>
      <p:cxnSp>
        <p:nvCxnSpPr>
          <p:cNvPr id="38" name="Straight Connector 37"/>
          <p:cNvCxnSpPr/>
          <p:nvPr/>
        </p:nvCxnSpPr>
        <p:spPr>
          <a:xfrm flipH="1">
            <a:off x="1622502" y="650153"/>
            <a:ext cx="107344" cy="5750647"/>
          </a:xfrm>
          <a:prstGeom prst="line">
            <a:avLst/>
          </a:prstGeom>
          <a:ln w="635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524000" y="0"/>
            <a:ext cx="685800" cy="707886"/>
          </a:xfrm>
          <a:prstGeom prst="rect">
            <a:avLst/>
          </a:prstGeom>
          <a:noFill/>
        </p:spPr>
        <p:txBody>
          <a:bodyPr wrap="square" rtlCol="0">
            <a:spAutoFit/>
          </a:bodyPr>
          <a:lstStyle/>
          <a:p>
            <a:r>
              <a:rPr lang="el-GR" sz="4000" dirty="0" smtClean="0">
                <a:solidFill>
                  <a:srgbClr val="FF0000"/>
                </a:solidFill>
                <a:latin typeface="Calibri"/>
                <a:cs typeface="Aharoni" pitchFamily="2" charset="-79"/>
              </a:rPr>
              <a:t>θ</a:t>
            </a:r>
            <a:r>
              <a:rPr lang="en-US" sz="4000" baseline="-25000" dirty="0" smtClean="0">
                <a:solidFill>
                  <a:srgbClr val="FF0000"/>
                </a:solidFill>
                <a:latin typeface="Aharoni" pitchFamily="2" charset="-79"/>
                <a:cs typeface="Aharoni" pitchFamily="2" charset="-79"/>
              </a:rPr>
              <a:t>1</a:t>
            </a:r>
          </a:p>
        </p:txBody>
      </p:sp>
      <p:cxnSp>
        <p:nvCxnSpPr>
          <p:cNvPr id="42" name="Straight Connector 41"/>
          <p:cNvCxnSpPr/>
          <p:nvPr/>
        </p:nvCxnSpPr>
        <p:spPr>
          <a:xfrm flipH="1">
            <a:off x="5105174" y="650153"/>
            <a:ext cx="53672" cy="3514033"/>
          </a:xfrm>
          <a:prstGeom prst="line">
            <a:avLst/>
          </a:prstGeom>
          <a:ln w="6350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953000" y="0"/>
            <a:ext cx="685800" cy="707886"/>
          </a:xfrm>
          <a:prstGeom prst="rect">
            <a:avLst/>
          </a:prstGeom>
          <a:noFill/>
        </p:spPr>
        <p:txBody>
          <a:bodyPr wrap="square" rtlCol="0">
            <a:spAutoFit/>
          </a:bodyPr>
          <a:lstStyle/>
          <a:p>
            <a:r>
              <a:rPr lang="el-GR" sz="4000" dirty="0" smtClean="0">
                <a:solidFill>
                  <a:srgbClr val="0070C0"/>
                </a:solidFill>
                <a:latin typeface="Calibri"/>
                <a:cs typeface="Aharoni" pitchFamily="2" charset="-79"/>
              </a:rPr>
              <a:t>θ</a:t>
            </a:r>
            <a:r>
              <a:rPr lang="en-US" sz="4000" baseline="-25000" dirty="0" smtClean="0">
                <a:solidFill>
                  <a:srgbClr val="0070C0"/>
                </a:solidFill>
                <a:latin typeface="Aharoni" pitchFamily="2" charset="-79"/>
                <a:cs typeface="Aharoni" pitchFamily="2" charset="-79"/>
              </a:rPr>
              <a:t>2</a:t>
            </a:r>
          </a:p>
        </p:txBody>
      </p:sp>
      <p:cxnSp>
        <p:nvCxnSpPr>
          <p:cNvPr id="45" name="Straight Connector 44"/>
          <p:cNvCxnSpPr/>
          <p:nvPr/>
        </p:nvCxnSpPr>
        <p:spPr>
          <a:xfrm flipH="1">
            <a:off x="7695974" y="650153"/>
            <a:ext cx="53672" cy="5064847"/>
          </a:xfrm>
          <a:prstGeom prst="line">
            <a:avLst/>
          </a:prstGeom>
          <a:ln w="635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543800" y="0"/>
            <a:ext cx="685800" cy="707886"/>
          </a:xfrm>
          <a:prstGeom prst="rect">
            <a:avLst/>
          </a:prstGeom>
          <a:noFill/>
        </p:spPr>
        <p:txBody>
          <a:bodyPr wrap="square" rtlCol="0">
            <a:spAutoFit/>
          </a:bodyPr>
          <a:lstStyle/>
          <a:p>
            <a:r>
              <a:rPr lang="el-GR" sz="4000" dirty="0" smtClean="0">
                <a:solidFill>
                  <a:srgbClr val="92D050"/>
                </a:solidFill>
                <a:latin typeface="Calibri"/>
                <a:cs typeface="Aharoni" pitchFamily="2" charset="-79"/>
              </a:rPr>
              <a:t>θ</a:t>
            </a:r>
            <a:r>
              <a:rPr lang="en-US" sz="4000" baseline="-25000" dirty="0" smtClean="0">
                <a:solidFill>
                  <a:srgbClr val="92D050"/>
                </a:solidFill>
                <a:latin typeface="Aharoni" pitchFamily="2" charset="-79"/>
                <a:cs typeface="Aharoni" pitchFamily="2" charset="-79"/>
              </a:rPr>
              <a:t>3</a:t>
            </a:r>
          </a:p>
        </p:txBody>
      </p:sp>
      <p:pic>
        <p:nvPicPr>
          <p:cNvPr id="48" name="Picture 4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1752601" y="-304799"/>
            <a:ext cx="5791200" cy="8686800"/>
          </a:xfrm>
          <a:prstGeom prst="rect">
            <a:avLst/>
          </a:prstGeom>
        </p:spPr>
      </p:pic>
      <p:cxnSp>
        <p:nvCxnSpPr>
          <p:cNvPr id="49" name="Straight Arrow Connector 48"/>
          <p:cNvCxnSpPr/>
          <p:nvPr/>
        </p:nvCxnSpPr>
        <p:spPr>
          <a:xfrm flipH="1">
            <a:off x="6618514" y="4800600"/>
            <a:ext cx="1066574" cy="0"/>
          </a:xfrm>
          <a:prstGeom prst="straightConnector1">
            <a:avLst/>
          </a:prstGeom>
          <a:ln w="76200" cap="flat">
            <a:solidFill>
              <a:srgbClr val="91C7A9"/>
            </a:solidFill>
            <a:tailEnd type="triangle"/>
          </a:ln>
        </p:spPr>
        <p:style>
          <a:lnRef idx="1">
            <a:schemeClr val="accent1"/>
          </a:lnRef>
          <a:fillRef idx="0">
            <a:schemeClr val="accent1"/>
          </a:fillRef>
          <a:effectRef idx="0">
            <a:schemeClr val="accent1"/>
          </a:effectRef>
          <a:fontRef idx="minor">
            <a:schemeClr val="tx1"/>
          </a:fontRef>
        </p:style>
      </p:cxnSp>
      <p:sp>
        <p:nvSpPr>
          <p:cNvPr id="61" name="Title 2"/>
          <p:cNvSpPr txBox="1">
            <a:spLocks/>
          </p:cNvSpPr>
          <p:nvPr/>
        </p:nvSpPr>
        <p:spPr>
          <a:xfrm>
            <a:off x="6248400" y="5486400"/>
            <a:ext cx="1828798" cy="6096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l-GR" sz="4000" dirty="0" smtClean="0">
                <a:solidFill>
                  <a:schemeClr val="bg1">
                    <a:lumMod val="95000"/>
                  </a:schemeClr>
                </a:solidFill>
                <a:latin typeface="Times New Roman"/>
                <a:cs typeface="Aharoni" pitchFamily="2" charset="-79"/>
              </a:rPr>
              <a:t>α</a:t>
            </a:r>
            <a:endParaRPr lang="en-US" sz="2900" dirty="0">
              <a:solidFill>
                <a:schemeClr val="bg1">
                  <a:lumMod val="95000"/>
                </a:schemeClr>
              </a:solidFill>
              <a:latin typeface="Aharoni" pitchFamily="2" charset="-79"/>
              <a:cs typeface="Aharoni" pitchFamily="2" charset="-79"/>
            </a:endParaRPr>
          </a:p>
        </p:txBody>
      </p:sp>
      <p:sp>
        <p:nvSpPr>
          <p:cNvPr id="62" name="Title 2"/>
          <p:cNvSpPr txBox="1">
            <a:spLocks/>
          </p:cNvSpPr>
          <p:nvPr/>
        </p:nvSpPr>
        <p:spPr>
          <a:xfrm>
            <a:off x="6324600" y="4800600"/>
            <a:ext cx="1828798" cy="609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l-GR" sz="3600" i="1" dirty="0" smtClean="0">
                <a:solidFill>
                  <a:schemeClr val="bg1">
                    <a:lumMod val="95000"/>
                  </a:schemeClr>
                </a:solidFill>
                <a:latin typeface="Calibri"/>
                <a:cs typeface="Aharoni" pitchFamily="2" charset="-79"/>
              </a:rPr>
              <a:t>σ</a:t>
            </a:r>
            <a:r>
              <a:rPr lang="en-US" sz="3600" i="1" baseline="30000" dirty="0" smtClean="0">
                <a:solidFill>
                  <a:schemeClr val="bg1">
                    <a:lumMod val="95000"/>
                  </a:schemeClr>
                </a:solidFill>
                <a:latin typeface="Aharoni" pitchFamily="2" charset="-79"/>
                <a:cs typeface="Aharoni" pitchFamily="2" charset="-79"/>
              </a:rPr>
              <a:t>2</a:t>
            </a:r>
            <a:endParaRPr lang="en-US" sz="3600" i="1" baseline="30000" dirty="0">
              <a:solidFill>
                <a:schemeClr val="bg1">
                  <a:lumMod val="95000"/>
                </a:schemeClr>
              </a:solidFill>
              <a:latin typeface="Aharoni" pitchFamily="2" charset="-79"/>
              <a:cs typeface="Aharoni" pitchFamily="2" charset="-79"/>
            </a:endParaRPr>
          </a:p>
        </p:txBody>
      </p:sp>
      <p:sp>
        <p:nvSpPr>
          <p:cNvPr id="63" name="Title 2"/>
          <p:cNvSpPr txBox="1">
            <a:spLocks/>
          </p:cNvSpPr>
          <p:nvPr/>
        </p:nvSpPr>
        <p:spPr>
          <a:xfrm>
            <a:off x="4212773" y="5943600"/>
            <a:ext cx="4931227" cy="609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2400" b="1" dirty="0" smtClean="0">
                <a:solidFill>
                  <a:schemeClr val="bg1">
                    <a:lumMod val="95000"/>
                  </a:schemeClr>
                </a:solidFill>
                <a:latin typeface="Minion Pro Cond"/>
                <a:cs typeface="Times New Roman"/>
              </a:rPr>
              <a:t>ln2/</a:t>
            </a:r>
            <a:r>
              <a:rPr lang="el-GR" sz="2400" b="1" dirty="0" smtClean="0">
                <a:solidFill>
                  <a:schemeClr val="bg1">
                    <a:lumMod val="95000"/>
                  </a:schemeClr>
                </a:solidFill>
                <a:latin typeface="Times New Roman"/>
                <a:cs typeface="Times New Roman"/>
              </a:rPr>
              <a:t>α</a:t>
            </a:r>
            <a:r>
              <a:rPr lang="en-US" sz="2400" b="1" dirty="0" smtClean="0">
                <a:solidFill>
                  <a:schemeClr val="bg1">
                    <a:lumMod val="95000"/>
                  </a:schemeClr>
                </a:solidFill>
                <a:latin typeface="Minion Pro Cond"/>
                <a:cs typeface="Times New Roman"/>
              </a:rPr>
              <a:t> = Phylogenetic Half-Life</a:t>
            </a:r>
            <a:endParaRPr lang="en-US" sz="2000" b="1" dirty="0">
              <a:solidFill>
                <a:schemeClr val="bg1">
                  <a:lumMod val="95000"/>
                </a:schemeClr>
              </a:solidFill>
              <a:latin typeface="Minion Pro Cond"/>
            </a:endParaRPr>
          </a:p>
        </p:txBody>
      </p:sp>
      <p:cxnSp>
        <p:nvCxnSpPr>
          <p:cNvPr id="68" name="Straight Arrow Connector 67"/>
          <p:cNvCxnSpPr/>
          <p:nvPr/>
        </p:nvCxnSpPr>
        <p:spPr>
          <a:xfrm>
            <a:off x="7707086" y="4800600"/>
            <a:ext cx="1066574" cy="0"/>
          </a:xfrm>
          <a:prstGeom prst="straightConnector1">
            <a:avLst/>
          </a:prstGeom>
          <a:ln w="76200" cap="flat">
            <a:solidFill>
              <a:srgbClr val="91C7A9"/>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7718198" y="5562614"/>
            <a:ext cx="1066574" cy="0"/>
          </a:xfrm>
          <a:prstGeom prst="straightConnector1">
            <a:avLst/>
          </a:prstGeom>
          <a:ln w="76200" cap="flat">
            <a:solidFill>
              <a:srgbClr val="91C7A9"/>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607854" y="5562600"/>
            <a:ext cx="1066574" cy="0"/>
          </a:xfrm>
          <a:prstGeom prst="straightConnector1">
            <a:avLst/>
          </a:prstGeom>
          <a:ln w="76200" cap="flat">
            <a:solidFill>
              <a:srgbClr val="91C7A9"/>
            </a:solidFill>
            <a:tailEnd type="triangle"/>
          </a:ln>
        </p:spPr>
        <p:style>
          <a:lnRef idx="1">
            <a:schemeClr val="accent1"/>
          </a:lnRef>
          <a:fillRef idx="0">
            <a:schemeClr val="accent1"/>
          </a:fillRef>
          <a:effectRef idx="0">
            <a:schemeClr val="accent1"/>
          </a:effectRef>
          <a:fontRef idx="minor">
            <a:schemeClr val="tx1"/>
          </a:fontRef>
        </p:style>
      </p:cxnSp>
      <p:sp>
        <p:nvSpPr>
          <p:cNvPr id="18" name="Title 2"/>
          <p:cNvSpPr txBox="1">
            <a:spLocks/>
          </p:cNvSpPr>
          <p:nvPr/>
        </p:nvSpPr>
        <p:spPr>
          <a:xfrm>
            <a:off x="4365173" y="5943600"/>
            <a:ext cx="4931227" cy="6096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3600" b="1" dirty="0" smtClean="0">
                <a:solidFill>
                  <a:srgbClr val="E46A6B"/>
                </a:solidFill>
                <a:latin typeface="Aharoni" pitchFamily="2" charset="-79"/>
                <a:cs typeface="Aharoni" pitchFamily="2" charset="-79"/>
              </a:rPr>
              <a:t>Ornstein-</a:t>
            </a:r>
            <a:r>
              <a:rPr lang="en-US" sz="3600" b="1" dirty="0" err="1" smtClean="0">
                <a:solidFill>
                  <a:srgbClr val="E46A6B"/>
                </a:solidFill>
                <a:latin typeface="Aharoni" pitchFamily="2" charset="-79"/>
                <a:cs typeface="Aharoni" pitchFamily="2" charset="-79"/>
              </a:rPr>
              <a:t>Uhlenbeck</a:t>
            </a:r>
            <a:endParaRPr lang="en-US" sz="3200" b="1" dirty="0">
              <a:solidFill>
                <a:srgbClr val="E46A6B"/>
              </a:solidFill>
              <a:latin typeface="Aharoni" pitchFamily="2" charset="-79"/>
              <a:cs typeface="Aharoni" pitchFamily="2" charset="-79"/>
            </a:endParaRPr>
          </a:p>
        </p:txBody>
      </p:sp>
      <p:sp>
        <p:nvSpPr>
          <p:cNvPr id="19" name="TextBox 18"/>
          <p:cNvSpPr txBox="1"/>
          <p:nvPr/>
        </p:nvSpPr>
        <p:spPr>
          <a:xfrm>
            <a:off x="5029200" y="6457890"/>
            <a:ext cx="4267201" cy="400110"/>
          </a:xfrm>
          <a:prstGeom prst="rect">
            <a:avLst/>
          </a:prstGeom>
          <a:noFill/>
        </p:spPr>
        <p:txBody>
          <a:bodyPr wrap="square" rtlCol="0">
            <a:spAutoFit/>
          </a:bodyPr>
          <a:lstStyle/>
          <a:p>
            <a:r>
              <a:rPr lang="en-US" sz="2000" dirty="0" smtClean="0">
                <a:solidFill>
                  <a:srgbClr val="E34F4F"/>
                </a:solidFill>
                <a:latin typeface="Minion Pro Cond" pitchFamily="18" charset="0"/>
              </a:rPr>
              <a:t>(Hansen 1997, Butler &amp; King 2004)</a:t>
            </a:r>
            <a:endParaRPr lang="en-US" sz="2000" dirty="0">
              <a:solidFill>
                <a:srgbClr val="E34F4F"/>
              </a:solidFill>
              <a:latin typeface="Minion Pro Cond" pitchFamily="18" charset="0"/>
            </a:endParaRPr>
          </a:p>
        </p:txBody>
      </p:sp>
    </p:spTree>
    <p:extLst>
      <p:ext uri="{BB962C8B-B14F-4D97-AF65-F5344CB8AC3E}">
        <p14:creationId xmlns:p14="http://schemas.microsoft.com/office/powerpoint/2010/main" val="186522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10" presetClass="exit" presetSubtype="0" fill="hold" nodeType="withEffect">
                                  <p:stCondLst>
                                    <p:cond delay="0"/>
                                  </p:stCondLst>
                                  <p:childTnLst>
                                    <p:animEffect transition="out" filter="fade">
                                      <p:cBhvr>
                                        <p:cTn id="9" dur="500"/>
                                        <p:tgtEl>
                                          <p:spTgt spid="48"/>
                                        </p:tgtEl>
                                      </p:cBhvr>
                                    </p:animEffect>
                                    <p:set>
                                      <p:cBhvr>
                                        <p:cTn id="10" dur="1" fill="hold">
                                          <p:stCondLst>
                                            <p:cond delay="499"/>
                                          </p:stCondLst>
                                        </p:cTn>
                                        <p:tgtEl>
                                          <p:spTgt spid="4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down)">
                                      <p:cBhvr>
                                        <p:cTn id="18" dur="500"/>
                                        <p:tgtEl>
                                          <p:spTgt spid="40"/>
                                        </p:tgtEl>
                                      </p:cBhvr>
                                    </p:animEffect>
                                  </p:childTnLst>
                                </p:cTn>
                              </p:par>
                              <p:par>
                                <p:cTn id="19" presetID="22" presetClass="entr" presetSubtype="4"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down)">
                                      <p:cBhvr>
                                        <p:cTn id="21" dur="500"/>
                                        <p:tgtEl>
                                          <p:spTgt spid="4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500"/>
                                        <p:tgtEl>
                                          <p:spTgt spid="43"/>
                                        </p:tgtEl>
                                      </p:cBhvr>
                                    </p:animEffect>
                                  </p:childTnLst>
                                </p:cTn>
                              </p:par>
                              <p:par>
                                <p:cTn id="25" presetID="22" presetClass="entr" presetSubtype="4"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down)">
                                      <p:cBhvr>
                                        <p:cTn id="27" dur="500"/>
                                        <p:tgtEl>
                                          <p:spTgt spid="45"/>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fade">
                                      <p:cBhvr>
                                        <p:cTn id="57" dur="500"/>
                                        <p:tgtEl>
                                          <p:spTgt spid="6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fade">
                                      <p:cBhvr>
                                        <p:cTn id="62" dur="500"/>
                                        <p:tgtEl>
                                          <p:spTgt spid="63"/>
                                        </p:tgtEl>
                                      </p:cBhvr>
                                    </p:animEffect>
                                  </p:childTnLst>
                                </p:cTn>
                              </p:par>
                              <p:par>
                                <p:cTn id="63" presetID="10" presetClass="exit" presetSubtype="0" fill="hold" grpId="1" nodeType="withEffect">
                                  <p:stCondLst>
                                    <p:cond delay="0"/>
                                  </p:stCondLst>
                                  <p:childTnLst>
                                    <p:animEffect transition="out" filter="fade">
                                      <p:cBhvr>
                                        <p:cTn id="64" dur="500"/>
                                        <p:tgtEl>
                                          <p:spTgt spid="18"/>
                                        </p:tgtEl>
                                      </p:cBhvr>
                                    </p:animEffect>
                                    <p:set>
                                      <p:cBhvr>
                                        <p:cTn id="65"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46" grpId="0"/>
      <p:bldP spid="61" grpId="0"/>
      <p:bldP spid="62" grpId="0"/>
      <p:bldP spid="63" grpId="0"/>
      <p:bldP spid="18" grpId="0"/>
      <p:bldP spid="18"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1752600" y="-304799"/>
            <a:ext cx="5791200" cy="8686800"/>
          </a:xfrm>
          <a:prstGeom prst="rect">
            <a:avLst/>
          </a:prstGeom>
        </p:spPr>
      </p:pic>
      <p:pic>
        <p:nvPicPr>
          <p:cNvPr id="21" name="Picture 2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1752600" y="-304799"/>
            <a:ext cx="5791200" cy="8686800"/>
          </a:xfrm>
          <a:prstGeom prst="rect">
            <a:avLst/>
          </a:prstGeom>
        </p:spPr>
      </p:pic>
      <p:pic>
        <p:nvPicPr>
          <p:cNvPr id="22" name="Picture 2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1752601" y="-304799"/>
            <a:ext cx="5791200" cy="8686800"/>
          </a:xfrm>
          <a:prstGeom prst="rect">
            <a:avLst/>
          </a:prstGeom>
        </p:spPr>
      </p:pic>
      <p:grpSp>
        <p:nvGrpSpPr>
          <p:cNvPr id="11" name="Group 10"/>
          <p:cNvGrpSpPr/>
          <p:nvPr/>
        </p:nvGrpSpPr>
        <p:grpSpPr>
          <a:xfrm>
            <a:off x="533400" y="381000"/>
            <a:ext cx="8229600" cy="2590800"/>
            <a:chOff x="-609600" y="0"/>
            <a:chExt cx="8229600" cy="2590800"/>
          </a:xfrm>
        </p:grpSpPr>
        <p:sp>
          <p:nvSpPr>
            <p:cNvPr id="12" name="Title 2"/>
            <p:cNvSpPr txBox="1">
              <a:spLocks/>
            </p:cNvSpPr>
            <p:nvPr/>
          </p:nvSpPr>
          <p:spPr>
            <a:xfrm>
              <a:off x="-609600" y="0"/>
              <a:ext cx="8229600" cy="11430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4000" dirty="0" smtClean="0">
                  <a:solidFill>
                    <a:srgbClr val="E46A6B"/>
                  </a:solidFill>
                  <a:latin typeface="Aharoni" pitchFamily="2" charset="-79"/>
                  <a:cs typeface="Aharoni" pitchFamily="2" charset="-79"/>
                </a:rPr>
                <a:t>Compare models</a:t>
              </a:r>
            </a:p>
            <a:p>
              <a:r>
                <a:rPr lang="en-US" sz="4000" dirty="0" smtClean="0">
                  <a:solidFill>
                    <a:srgbClr val="E46A6B"/>
                  </a:solidFill>
                  <a:latin typeface="Aharoni" pitchFamily="2" charset="-79"/>
                  <a:cs typeface="Aharoni" pitchFamily="2" charset="-79"/>
                </a:rPr>
                <a:t>(e.g. by AIC)</a:t>
              </a:r>
            </a:p>
          </p:txBody>
        </p:sp>
        <p:cxnSp>
          <p:nvCxnSpPr>
            <p:cNvPr id="3" name="Straight Arrow Connector 2"/>
            <p:cNvCxnSpPr/>
            <p:nvPr/>
          </p:nvCxnSpPr>
          <p:spPr>
            <a:xfrm>
              <a:off x="3505200" y="1143000"/>
              <a:ext cx="2057400" cy="1333500"/>
            </a:xfrm>
            <a:prstGeom prst="straightConnector1">
              <a:avLst/>
            </a:prstGeom>
            <a:ln w="76200" cap="flat">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1447800" y="1143000"/>
              <a:ext cx="2057400" cy="1333500"/>
            </a:xfrm>
            <a:prstGeom prst="straightConnector1">
              <a:avLst/>
            </a:prstGeom>
            <a:ln w="76200" cap="flat">
              <a:solidFill>
                <a:srgbClr val="6A6A6A"/>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05199" y="1143000"/>
              <a:ext cx="0" cy="1447800"/>
            </a:xfrm>
            <a:prstGeom prst="straightConnector1">
              <a:avLst/>
            </a:prstGeom>
            <a:ln w="76200" cap="flat">
              <a:solidFill>
                <a:srgbClr val="6A6A6A"/>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Arrow Connector 9"/>
          <p:cNvCxnSpPr/>
          <p:nvPr/>
        </p:nvCxnSpPr>
        <p:spPr>
          <a:xfrm>
            <a:off x="4648200" y="1524000"/>
            <a:ext cx="2057400" cy="1333500"/>
          </a:xfrm>
          <a:prstGeom prst="straightConnector1">
            <a:avLst/>
          </a:prstGeom>
          <a:ln w="76200" cap="flat">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itle 2"/>
          <p:cNvSpPr txBox="1">
            <a:spLocks/>
          </p:cNvSpPr>
          <p:nvPr/>
        </p:nvSpPr>
        <p:spPr>
          <a:xfrm>
            <a:off x="685800" y="457200"/>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4000" dirty="0" smtClean="0">
                <a:solidFill>
                  <a:srgbClr val="E46A6B"/>
                </a:solidFill>
                <a:latin typeface="Aharoni" pitchFamily="2" charset="-79"/>
                <a:cs typeface="Aharoni" pitchFamily="2" charset="-79"/>
              </a:rPr>
              <a:t>Best Model</a:t>
            </a:r>
          </a:p>
        </p:txBody>
      </p:sp>
      <p:sp>
        <p:nvSpPr>
          <p:cNvPr id="15" name="TextBox 14"/>
          <p:cNvSpPr txBox="1"/>
          <p:nvPr/>
        </p:nvSpPr>
        <p:spPr>
          <a:xfrm>
            <a:off x="5029200" y="6457890"/>
            <a:ext cx="4267201" cy="400110"/>
          </a:xfrm>
          <a:prstGeom prst="rect">
            <a:avLst/>
          </a:prstGeom>
          <a:noFill/>
        </p:spPr>
        <p:txBody>
          <a:bodyPr wrap="square" rtlCol="0">
            <a:spAutoFit/>
          </a:bodyPr>
          <a:lstStyle/>
          <a:p>
            <a:r>
              <a:rPr lang="en-US" sz="2000" dirty="0" smtClean="0">
                <a:solidFill>
                  <a:srgbClr val="E34F4F"/>
                </a:solidFill>
                <a:latin typeface="Minion Pro Cond" pitchFamily="18" charset="0"/>
              </a:rPr>
              <a:t>(Hansen 1997, Butler &amp; King 2004)</a:t>
            </a:r>
            <a:endParaRPr lang="en-US" sz="2000" dirty="0">
              <a:solidFill>
                <a:srgbClr val="E34F4F"/>
              </a:solidFill>
              <a:latin typeface="Minion Pro Cond" pitchFamily="18" charset="0"/>
            </a:endParaRPr>
          </a:p>
        </p:txBody>
      </p:sp>
    </p:spTree>
    <p:extLst>
      <p:ext uri="{BB962C8B-B14F-4D97-AF65-F5344CB8AC3E}">
        <p14:creationId xmlns:p14="http://schemas.microsoft.com/office/powerpoint/2010/main" val="26245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2"/>
                                        </p:tgtEl>
                                      </p:cBhvr>
                                      <p:by x="25000" y="25000"/>
                                    </p:animScale>
                                  </p:childTnLst>
                                </p:cTn>
                              </p:par>
                              <p:par>
                                <p:cTn id="7" presetID="63" presetClass="path" presetSubtype="0" accel="50000" decel="50000" fill="hold" nodeType="withEffect">
                                  <p:stCondLst>
                                    <p:cond delay="0"/>
                                  </p:stCondLst>
                                  <p:childTnLst>
                                    <p:animMotion origin="layout" path="M 0 0 L 0.25 0 E" pathEditMode="relative" ptsTypes="">
                                      <p:cBhvr>
                                        <p:cTn id="8" dur="2000" fill="hold"/>
                                        <p:tgtEl>
                                          <p:spTgt spid="22"/>
                                        </p:tgtEl>
                                        <p:attrNameLst>
                                          <p:attrName>ppt_x</p:attrName>
                                          <p:attrName>ppt_y</p:attrName>
                                        </p:attrNameLst>
                                      </p:cBhvr>
                                    </p:animMotion>
                                  </p:childTnLst>
                                </p:cTn>
                              </p:par>
                              <p:par>
                                <p:cTn id="9" presetID="6" presetClass="emph" presetSubtype="0" fill="hold" nodeType="withEffect">
                                  <p:stCondLst>
                                    <p:cond delay="0"/>
                                  </p:stCondLst>
                                  <p:childTnLst>
                                    <p:animScale>
                                      <p:cBhvr>
                                        <p:cTn id="10" dur="2000" fill="hold"/>
                                        <p:tgtEl>
                                          <p:spTgt spid="21"/>
                                        </p:tgtEl>
                                      </p:cBhvr>
                                      <p:by x="25000" y="25000"/>
                                    </p:animScale>
                                  </p:childTnLst>
                                </p:cTn>
                              </p:par>
                              <p:par>
                                <p:cTn id="11" presetID="6" presetClass="emph" presetSubtype="0" fill="hold" nodeType="withEffect">
                                  <p:stCondLst>
                                    <p:cond delay="0"/>
                                  </p:stCondLst>
                                  <p:childTnLst>
                                    <p:animScale>
                                      <p:cBhvr>
                                        <p:cTn id="12" dur="2000" fill="hold"/>
                                        <p:tgtEl>
                                          <p:spTgt spid="20"/>
                                        </p:tgtEl>
                                      </p:cBhvr>
                                      <p:by x="25000" y="25000"/>
                                    </p:animScale>
                                  </p:childTnLst>
                                </p:cTn>
                              </p:par>
                              <p:par>
                                <p:cTn id="13" presetID="35" presetClass="path" presetSubtype="0" accel="50000" decel="50000" fill="hold" nodeType="withEffect">
                                  <p:stCondLst>
                                    <p:cond delay="0"/>
                                  </p:stCondLst>
                                  <p:childTnLst>
                                    <p:animMotion origin="layout" path="M 0 0 L -0.25 0 E" pathEditMode="relative" ptsTypes="">
                                      <p:cBhvr>
                                        <p:cTn id="14" dur="2000" fill="hold"/>
                                        <p:tgtEl>
                                          <p:spTgt spid="20"/>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20"/>
                                        </p:tgtEl>
                                      </p:cBhvr>
                                    </p:animEffect>
                                    <p:set>
                                      <p:cBhvr>
                                        <p:cTn id="27" dur="1" fill="hold">
                                          <p:stCondLst>
                                            <p:cond delay="499"/>
                                          </p:stCondLst>
                                        </p:cTn>
                                        <p:tgtEl>
                                          <p:spTgt spid="20"/>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normAutofit/>
          </a:bodyPr>
          <a:lstStyle/>
          <a:p>
            <a:pPr algn="l"/>
            <a:r>
              <a:rPr lang="en-US" dirty="0" err="1" smtClean="0"/>
              <a:t>Microevolutionary</a:t>
            </a:r>
            <a:r>
              <a:rPr lang="en-US" dirty="0" smtClean="0"/>
              <a:t> patterns</a:t>
            </a:r>
            <a:endParaRPr lang="en-US" dirty="0"/>
          </a:p>
        </p:txBody>
      </p:sp>
      <p:sp>
        <p:nvSpPr>
          <p:cNvPr id="3" name="Content Placeholder 2"/>
          <p:cNvSpPr>
            <a:spLocks noGrp="1"/>
          </p:cNvSpPr>
          <p:nvPr>
            <p:ph idx="1"/>
          </p:nvPr>
        </p:nvSpPr>
        <p:spPr>
          <a:xfrm>
            <a:off x="228600" y="762000"/>
            <a:ext cx="8839200" cy="5029200"/>
          </a:xfrm>
        </p:spPr>
        <p:txBody>
          <a:bodyPr/>
          <a:lstStyle/>
          <a:p>
            <a:pPr marL="0" indent="0">
              <a:buNone/>
            </a:pPr>
            <a:r>
              <a:rPr lang="en-US" sz="3600" b="1" dirty="0" smtClean="0"/>
              <a:t>We now know that we can study evolution in real time</a:t>
            </a:r>
            <a:endParaRPr lang="en-US" sz="3600" b="1" dirty="0"/>
          </a:p>
        </p:txBody>
      </p:sp>
      <p:pic>
        <p:nvPicPr>
          <p:cNvPr id="116738" name="Picture 2" descr="http://photos.igougo.com/images/p279263-Galapagos_Islands-Isla_Daphne_Major.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86400" y="3720136"/>
            <a:ext cx="3666836" cy="2753995"/>
          </a:xfrm>
          <a:prstGeom prst="rect">
            <a:avLst/>
          </a:prstGeom>
          <a:noFill/>
          <a:extLst>
            <a:ext uri="{909E8E84-426E-40DD-AFC4-6F175D3DCCD1}">
              <a14:hiddenFill xmlns:a14="http://schemas.microsoft.com/office/drawing/2010/main">
                <a:solidFill>
                  <a:srgbClr val="FFFFFF"/>
                </a:solidFill>
              </a14:hiddenFill>
            </a:ext>
          </a:extLst>
        </p:spPr>
      </p:pic>
      <p:pic>
        <p:nvPicPr>
          <p:cNvPr id="116740" name="Picture 4" descr="http://www.greglasley.net/images/M/Medium-Ground-Finch-0002.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86400" y="1451464"/>
            <a:ext cx="3657600" cy="24231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 y="2316540"/>
            <a:ext cx="2514600" cy="1569660"/>
          </a:xfrm>
          <a:prstGeom prst="rect">
            <a:avLst/>
          </a:prstGeom>
          <a:noFill/>
        </p:spPr>
        <p:txBody>
          <a:bodyPr wrap="square" rtlCol="0">
            <a:spAutoFit/>
          </a:bodyPr>
          <a:lstStyle/>
          <a:p>
            <a:pPr algn="ctr"/>
            <a:r>
              <a:rPr lang="en-US" sz="3200" b="1" dirty="0" smtClean="0">
                <a:solidFill>
                  <a:srgbClr val="91C7A9"/>
                </a:solidFill>
                <a:latin typeface="Minion Pro Cond"/>
              </a:rPr>
              <a:t>16.06 g</a:t>
            </a:r>
          </a:p>
          <a:p>
            <a:pPr algn="ctr"/>
            <a:r>
              <a:rPr lang="en-US" sz="3200" dirty="0" smtClean="0">
                <a:solidFill>
                  <a:srgbClr val="91C7A9"/>
                </a:solidFill>
                <a:latin typeface="Minion Pro Cond"/>
              </a:rPr>
              <a:t>(1976)</a:t>
            </a:r>
          </a:p>
          <a:p>
            <a:pPr algn="ctr"/>
            <a:endParaRPr lang="en-US" sz="3200" b="1" dirty="0">
              <a:solidFill>
                <a:srgbClr val="91C7A9"/>
              </a:solidFill>
              <a:latin typeface="Minion Pro Cond"/>
            </a:endParaRPr>
          </a:p>
        </p:txBody>
      </p:sp>
      <p:sp>
        <p:nvSpPr>
          <p:cNvPr id="7" name="TextBox 6"/>
          <p:cNvSpPr txBox="1"/>
          <p:nvPr/>
        </p:nvSpPr>
        <p:spPr>
          <a:xfrm>
            <a:off x="3505200" y="2316540"/>
            <a:ext cx="2207491" cy="1569660"/>
          </a:xfrm>
          <a:prstGeom prst="rect">
            <a:avLst/>
          </a:prstGeom>
          <a:noFill/>
        </p:spPr>
        <p:txBody>
          <a:bodyPr wrap="square" rtlCol="0">
            <a:spAutoFit/>
          </a:bodyPr>
          <a:lstStyle/>
          <a:p>
            <a:pPr algn="ctr"/>
            <a:r>
              <a:rPr lang="en-US" sz="3200" b="1" dirty="0" smtClean="0">
                <a:solidFill>
                  <a:srgbClr val="91C7A9"/>
                </a:solidFill>
                <a:latin typeface="Minion Pro Cond"/>
              </a:rPr>
              <a:t>17.13 g</a:t>
            </a:r>
          </a:p>
          <a:p>
            <a:pPr algn="ctr"/>
            <a:r>
              <a:rPr lang="en-US" sz="3200" dirty="0" smtClean="0">
                <a:solidFill>
                  <a:srgbClr val="91C7A9"/>
                </a:solidFill>
                <a:latin typeface="Minion Pro Cond"/>
              </a:rPr>
              <a:t>(1978)</a:t>
            </a:r>
          </a:p>
          <a:p>
            <a:pPr algn="ctr"/>
            <a:endParaRPr lang="en-US" sz="3200" b="1" dirty="0">
              <a:solidFill>
                <a:srgbClr val="91C7A9"/>
              </a:solidFill>
              <a:latin typeface="Minion Pro Cond"/>
            </a:endParaRPr>
          </a:p>
        </p:txBody>
      </p:sp>
      <p:cxnSp>
        <p:nvCxnSpPr>
          <p:cNvPr id="6" name="Straight Arrow Connector 5"/>
          <p:cNvCxnSpPr/>
          <p:nvPr/>
        </p:nvCxnSpPr>
        <p:spPr>
          <a:xfrm>
            <a:off x="2362200" y="2819400"/>
            <a:ext cx="1219200" cy="0"/>
          </a:xfrm>
          <a:prstGeom prst="straightConnector1">
            <a:avLst/>
          </a:prstGeom>
          <a:ln w="101600" cap="sq">
            <a:solidFill>
              <a:srgbClr val="91C7A9"/>
            </a:solidFill>
            <a:beve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1737239" y="1981200"/>
            <a:ext cx="2225161" cy="461665"/>
          </a:xfrm>
          <a:prstGeom prst="rect">
            <a:avLst/>
          </a:prstGeom>
        </p:spPr>
        <p:txBody>
          <a:bodyPr wrap="none">
            <a:spAutoFit/>
          </a:bodyPr>
          <a:lstStyle/>
          <a:p>
            <a:r>
              <a:rPr lang="en-US" sz="2400" b="1" dirty="0" smtClean="0">
                <a:latin typeface="+mn-lt"/>
              </a:rPr>
              <a:t>Average weight </a:t>
            </a:r>
            <a:endParaRPr lang="en-US" sz="2400" dirty="0">
              <a:latin typeface="+mn-lt"/>
            </a:endParaRPr>
          </a:p>
        </p:txBody>
      </p:sp>
      <p:sp>
        <p:nvSpPr>
          <p:cNvPr id="14" name="Rectangle 13"/>
          <p:cNvSpPr/>
          <p:nvPr/>
        </p:nvSpPr>
        <p:spPr>
          <a:xfrm>
            <a:off x="1447800" y="3200400"/>
            <a:ext cx="2744790" cy="461665"/>
          </a:xfrm>
          <a:prstGeom prst="rect">
            <a:avLst/>
          </a:prstGeom>
        </p:spPr>
        <p:txBody>
          <a:bodyPr wrap="none">
            <a:spAutoFit/>
          </a:bodyPr>
          <a:lstStyle/>
          <a:p>
            <a:r>
              <a:rPr lang="en-US" sz="2400" b="1" dirty="0" smtClean="0">
                <a:solidFill>
                  <a:srgbClr val="91C7A9"/>
                </a:solidFill>
                <a:latin typeface="Minion Pro Cond" pitchFamily="18" charset="0"/>
              </a:rPr>
              <a:t>Response to sel</a:t>
            </a:r>
            <a:r>
              <a:rPr lang="en-US" sz="2400" dirty="0" smtClean="0">
                <a:solidFill>
                  <a:srgbClr val="91C7A9"/>
                </a:solidFill>
                <a:latin typeface="Minion Pro Cond" pitchFamily="18" charset="0"/>
              </a:rPr>
              <a:t>e</a:t>
            </a:r>
            <a:r>
              <a:rPr lang="en-US" sz="2400" b="1" dirty="0" smtClean="0">
                <a:solidFill>
                  <a:srgbClr val="91C7A9"/>
                </a:solidFill>
                <a:latin typeface="Minion Pro Cond" pitchFamily="18" charset="0"/>
              </a:rPr>
              <a:t>ction</a:t>
            </a:r>
            <a:endParaRPr lang="en-US" sz="2400" dirty="0">
              <a:solidFill>
                <a:srgbClr val="91C7A9"/>
              </a:solidFill>
              <a:latin typeface="Minion Pro Cond" pitchFamily="18" charset="0"/>
            </a:endParaRPr>
          </a:p>
        </p:txBody>
      </p:sp>
      <p:sp>
        <p:nvSpPr>
          <p:cNvPr id="12" name="TextBox 11"/>
          <p:cNvSpPr txBox="1"/>
          <p:nvPr/>
        </p:nvSpPr>
        <p:spPr>
          <a:xfrm>
            <a:off x="838199" y="3694093"/>
            <a:ext cx="4038601" cy="1077218"/>
          </a:xfrm>
          <a:prstGeom prst="rect">
            <a:avLst/>
          </a:prstGeom>
          <a:noFill/>
        </p:spPr>
        <p:txBody>
          <a:bodyPr wrap="square" rtlCol="0">
            <a:spAutoFit/>
          </a:bodyPr>
          <a:lstStyle/>
          <a:p>
            <a:pPr algn="ctr"/>
            <a:r>
              <a:rPr lang="en-US" sz="3200" b="1" dirty="0" smtClean="0">
                <a:solidFill>
                  <a:schemeClr val="bg1">
                    <a:lumMod val="85000"/>
                  </a:schemeClr>
                </a:solidFill>
                <a:latin typeface="Minion Pro" pitchFamily="18" charset="0"/>
              </a:rPr>
              <a:t>6.7% ∆ body size in </a:t>
            </a:r>
          </a:p>
          <a:p>
            <a:pPr algn="ctr"/>
            <a:r>
              <a:rPr lang="en-US" sz="3200" b="1" dirty="0" smtClean="0">
                <a:solidFill>
                  <a:schemeClr val="bg1">
                    <a:lumMod val="85000"/>
                  </a:schemeClr>
                </a:solidFill>
                <a:latin typeface="Minion Pro" pitchFamily="18" charset="0"/>
              </a:rPr>
              <a:t>1 generation (2 years)</a:t>
            </a:r>
            <a:endParaRPr lang="en-US" sz="3200" b="1" dirty="0">
              <a:solidFill>
                <a:schemeClr val="bg1">
                  <a:lumMod val="85000"/>
                </a:schemeClr>
              </a:solidFill>
              <a:latin typeface="Minion Pro" pitchFamily="18" charset="0"/>
            </a:endParaRPr>
          </a:p>
        </p:txBody>
      </p:sp>
      <p:sp>
        <p:nvSpPr>
          <p:cNvPr id="13" name="TextBox 12"/>
          <p:cNvSpPr txBox="1"/>
          <p:nvPr/>
        </p:nvSpPr>
        <p:spPr>
          <a:xfrm>
            <a:off x="228600" y="5276671"/>
            <a:ext cx="5486400" cy="1200329"/>
          </a:xfrm>
          <a:prstGeom prst="rect">
            <a:avLst/>
          </a:prstGeom>
          <a:noFill/>
        </p:spPr>
        <p:txBody>
          <a:bodyPr wrap="square" rtlCol="0">
            <a:spAutoFit/>
          </a:bodyPr>
          <a:lstStyle/>
          <a:p>
            <a:pPr algn="ctr"/>
            <a:r>
              <a:rPr lang="en-US" sz="3600" b="1" dirty="0" smtClean="0">
                <a:solidFill>
                  <a:schemeClr val="bg1">
                    <a:lumMod val="85000"/>
                  </a:schemeClr>
                </a:solidFill>
                <a:latin typeface="Minion Pro" pitchFamily="18" charset="0"/>
              </a:rPr>
              <a:t>Let’s assume only 1% is evolutionary</a:t>
            </a:r>
            <a:endParaRPr lang="en-US" sz="3600" b="1" dirty="0">
              <a:solidFill>
                <a:schemeClr val="bg1">
                  <a:lumMod val="85000"/>
                </a:schemeClr>
              </a:solidFill>
              <a:latin typeface="Minion Pro" pitchFamily="18" charset="0"/>
            </a:endParaRPr>
          </a:p>
        </p:txBody>
      </p:sp>
      <p:sp>
        <p:nvSpPr>
          <p:cNvPr id="16" name="TextBox 15"/>
          <p:cNvSpPr txBox="1"/>
          <p:nvPr/>
        </p:nvSpPr>
        <p:spPr>
          <a:xfrm>
            <a:off x="5852159" y="6474131"/>
            <a:ext cx="3276601" cy="369332"/>
          </a:xfrm>
          <a:prstGeom prst="rect">
            <a:avLst/>
          </a:prstGeom>
          <a:noFill/>
        </p:spPr>
        <p:txBody>
          <a:bodyPr wrap="square" rtlCol="0">
            <a:spAutoFit/>
          </a:bodyPr>
          <a:lstStyle/>
          <a:p>
            <a:pPr algn="r"/>
            <a:r>
              <a:rPr lang="en-US" b="1" dirty="0" smtClean="0">
                <a:solidFill>
                  <a:srgbClr val="E46A6B"/>
                </a:solidFill>
                <a:latin typeface="Minion Pro Cond"/>
              </a:rPr>
              <a:t>(Grant and Grant, 2002)</a:t>
            </a:r>
            <a:endParaRPr lang="en-US" b="1" dirty="0">
              <a:solidFill>
                <a:srgbClr val="E46A6B"/>
              </a:solidFill>
              <a:latin typeface="Minion Pro Cond"/>
            </a:endParaRPr>
          </a:p>
        </p:txBody>
      </p:sp>
    </p:spTree>
    <p:extLst>
      <p:ext uri="{BB962C8B-B14F-4D97-AF65-F5344CB8AC3E}">
        <p14:creationId xmlns:p14="http://schemas.microsoft.com/office/powerpoint/2010/main" val="312191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4"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5400" dirty="0" smtClean="0"/>
              <a:t>Two issues</a:t>
            </a:r>
            <a:endParaRPr lang="en-US" sz="5400" dirty="0"/>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4000" b="1" dirty="0" smtClean="0"/>
              <a:t>Best model may still be bad</a:t>
            </a:r>
          </a:p>
          <a:p>
            <a:pPr marL="514350" indent="-514350">
              <a:buFont typeface="+mj-lt"/>
              <a:buAutoNum type="arabicPeriod"/>
            </a:pPr>
            <a:endParaRPr lang="en-US" sz="4000" b="1" dirty="0"/>
          </a:p>
          <a:p>
            <a:pPr marL="514350" indent="-514350">
              <a:buFont typeface="+mj-lt"/>
              <a:buAutoNum type="arabicPeriod"/>
            </a:pPr>
            <a:r>
              <a:rPr lang="en-US" sz="4000" b="1" dirty="0" smtClean="0"/>
              <a:t>Model has biological meaning – but lost when applied to comparative data</a:t>
            </a:r>
            <a:endParaRPr lang="en-US" sz="4000" b="1" dirty="0"/>
          </a:p>
        </p:txBody>
      </p:sp>
    </p:spTree>
    <p:extLst>
      <p:ext uri="{BB962C8B-B14F-4D97-AF65-F5344CB8AC3E}">
        <p14:creationId xmlns:p14="http://schemas.microsoft.com/office/powerpoint/2010/main" val="268216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clrChange>
              <a:clrFrom>
                <a:srgbClr val="FFFFFF"/>
              </a:clrFrom>
              <a:clrTo>
                <a:srgbClr val="FFFFFF">
                  <a:alpha val="0"/>
                </a:srgbClr>
              </a:clrTo>
            </a:clrChange>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rot="16200000">
            <a:off x="1752600" y="-304799"/>
            <a:ext cx="5791200" cy="8686800"/>
          </a:xfrm>
          <a:prstGeom prst="rect">
            <a:avLst/>
          </a:prstGeom>
        </p:spPr>
      </p:pic>
      <p:pic>
        <p:nvPicPr>
          <p:cNvPr id="21" name="Picture 2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1752600" y="-304799"/>
            <a:ext cx="5791200" cy="8686800"/>
          </a:xfrm>
          <a:prstGeom prst="rect">
            <a:avLst/>
          </a:prstGeom>
        </p:spPr>
      </p:pic>
      <p:pic>
        <p:nvPicPr>
          <p:cNvPr id="22" name="Picture 21"/>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6200000">
            <a:off x="1752601" y="-304799"/>
            <a:ext cx="5791200" cy="8686800"/>
          </a:xfrm>
          <a:prstGeom prst="rect">
            <a:avLst/>
          </a:prstGeom>
        </p:spPr>
      </p:pic>
      <p:pic>
        <p:nvPicPr>
          <p:cNvPr id="12" name="Picture 11"/>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28632" y="108858"/>
            <a:ext cx="1526254" cy="1007567"/>
          </a:xfrm>
          <a:prstGeom prst="rect">
            <a:avLst/>
          </a:prstGeom>
        </p:spPr>
      </p:pic>
      <p:pic>
        <p:nvPicPr>
          <p:cNvPr id="13" name="Picture 12"/>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5153" y="125368"/>
            <a:ext cx="984175" cy="1100213"/>
          </a:xfrm>
          <a:prstGeom prst="rect">
            <a:avLst/>
          </a:prstGeom>
        </p:spPr>
      </p:pic>
      <p:pic>
        <p:nvPicPr>
          <p:cNvPr id="14" name="Picture 13"/>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6572" y="820375"/>
            <a:ext cx="701863" cy="202883"/>
          </a:xfrm>
          <a:prstGeom prst="rect">
            <a:avLst/>
          </a:prstGeom>
        </p:spPr>
      </p:pic>
      <p:pic>
        <p:nvPicPr>
          <p:cNvPr id="16" name="Picture 15"/>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31971" y="533400"/>
            <a:ext cx="1045029" cy="571500"/>
          </a:xfrm>
          <a:prstGeom prst="rect">
            <a:avLst/>
          </a:prstGeom>
        </p:spPr>
      </p:pic>
      <p:pic>
        <p:nvPicPr>
          <p:cNvPr id="17" name="Picture 16"/>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82143" y="660542"/>
            <a:ext cx="1328057" cy="482458"/>
          </a:xfrm>
          <a:prstGeom prst="rect">
            <a:avLst/>
          </a:prstGeom>
        </p:spPr>
      </p:pic>
      <p:pic>
        <p:nvPicPr>
          <p:cNvPr id="18" name="Content Placeholder 3"/>
          <p:cNvPicPr>
            <a:picLocks noGrp="1" noChangeAspect="1"/>
          </p:cNvPicPr>
          <p:nvPr>
            <p:ph idx="1"/>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17372" y="745032"/>
            <a:ext cx="1042698" cy="321770"/>
          </a:xfrm>
        </p:spPr>
      </p:pic>
      <p:pic>
        <p:nvPicPr>
          <p:cNvPr id="19" name="Picture 18"/>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24000" y="762000"/>
            <a:ext cx="1066800" cy="288259"/>
          </a:xfrm>
          <a:prstGeom prst="rect">
            <a:avLst/>
          </a:prstGeom>
        </p:spPr>
      </p:pic>
    </p:spTree>
    <p:extLst>
      <p:ext uri="{BB962C8B-B14F-4D97-AF65-F5344CB8AC3E}">
        <p14:creationId xmlns:p14="http://schemas.microsoft.com/office/powerpoint/2010/main" val="121564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741715" y="-304799"/>
            <a:ext cx="5791200" cy="8686800"/>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3600" y="3657600"/>
            <a:ext cx="4124435" cy="2210528"/>
          </a:xfrm>
          <a:prstGeom prst="rect">
            <a:avLst/>
          </a:prstGeom>
        </p:spPr>
      </p:pic>
      <p:pic>
        <p:nvPicPr>
          <p:cNvPr id="14" name="Picture 13"/>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28632" y="108858"/>
            <a:ext cx="1526254" cy="1007567"/>
          </a:xfrm>
          <a:prstGeom prst="rect">
            <a:avLst/>
          </a:prstGeom>
        </p:spPr>
      </p:pic>
      <p:pic>
        <p:nvPicPr>
          <p:cNvPr id="15" name="Picture 14"/>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615153" y="125368"/>
            <a:ext cx="984175" cy="1100213"/>
          </a:xfrm>
          <a:prstGeom prst="rect">
            <a:avLst/>
          </a:prstGeom>
        </p:spPr>
      </p:pic>
      <p:pic>
        <p:nvPicPr>
          <p:cNvPr id="16" name="Picture 15"/>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6572" y="820375"/>
            <a:ext cx="701863" cy="202883"/>
          </a:xfrm>
          <a:prstGeom prst="rect">
            <a:avLst/>
          </a:prstGeom>
        </p:spPr>
      </p:pic>
      <p:pic>
        <p:nvPicPr>
          <p:cNvPr id="18" name="Picture 17"/>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31971" y="533400"/>
            <a:ext cx="1045029" cy="571500"/>
          </a:xfrm>
          <a:prstGeom prst="rect">
            <a:avLst/>
          </a:prstGeom>
        </p:spPr>
      </p:pic>
      <p:pic>
        <p:nvPicPr>
          <p:cNvPr id="19" name="Picture 18"/>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82143" y="660542"/>
            <a:ext cx="1328057" cy="482458"/>
          </a:xfrm>
          <a:prstGeom prst="rect">
            <a:avLst/>
          </a:prstGeom>
        </p:spPr>
      </p:pic>
      <p:pic>
        <p:nvPicPr>
          <p:cNvPr id="20" name="Content Placeholder 3"/>
          <p:cNvPicPr>
            <a:picLocks noGrp="1" noChangeAspect="1"/>
          </p:cNvPicPr>
          <p:nvPr>
            <p:ph idx="1"/>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17372" y="745032"/>
            <a:ext cx="1042698" cy="321770"/>
          </a:xfrm>
        </p:spPr>
      </p:pic>
      <p:pic>
        <p:nvPicPr>
          <p:cNvPr id="21" name="Picture 20"/>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24000" y="762000"/>
            <a:ext cx="1066800" cy="288259"/>
          </a:xfrm>
          <a:prstGeom prst="rect">
            <a:avLst/>
          </a:prstGeom>
        </p:spPr>
      </p:pic>
    </p:spTree>
    <p:extLst>
      <p:ext uri="{BB962C8B-B14F-4D97-AF65-F5344CB8AC3E}">
        <p14:creationId xmlns:p14="http://schemas.microsoft.com/office/powerpoint/2010/main" val="151090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77" y="903111"/>
            <a:ext cx="9094221" cy="5074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4800" y="5562600"/>
            <a:ext cx="2667000" cy="369332"/>
          </a:xfrm>
          <a:prstGeom prst="rect">
            <a:avLst/>
          </a:prstGeom>
          <a:noFill/>
        </p:spPr>
        <p:txBody>
          <a:bodyPr wrap="square" rtlCol="0">
            <a:spAutoFit/>
          </a:bodyPr>
          <a:lstStyle/>
          <a:p>
            <a:r>
              <a:rPr lang="en-US" dirty="0" err="1" smtClean="0"/>
              <a:t>Maddison</a:t>
            </a:r>
            <a:r>
              <a:rPr lang="en-US" dirty="0" smtClean="0"/>
              <a:t> &amp; </a:t>
            </a:r>
            <a:r>
              <a:rPr lang="en-US" dirty="0" err="1" smtClean="0"/>
              <a:t>FitzJohn</a:t>
            </a:r>
            <a:r>
              <a:rPr lang="en-US" dirty="0" smtClean="0"/>
              <a:t> 2015</a:t>
            </a:r>
            <a:endParaRPr lang="en-US" dirty="0"/>
          </a:p>
        </p:txBody>
      </p:sp>
    </p:spTree>
    <p:extLst>
      <p:ext uri="{BB962C8B-B14F-4D97-AF65-F5344CB8AC3E}">
        <p14:creationId xmlns:p14="http://schemas.microsoft.com/office/powerpoint/2010/main" val="31892549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0" y="14110"/>
            <a:ext cx="9180689" cy="6885517"/>
          </a:xfrm>
          <a:prstGeom prst="rect">
            <a:avLst/>
          </a:prstGeom>
        </p:spPr>
      </p:pic>
    </p:spTree>
    <p:extLst>
      <p:ext uri="{BB962C8B-B14F-4D97-AF65-F5344CB8AC3E}">
        <p14:creationId xmlns:p14="http://schemas.microsoft.com/office/powerpoint/2010/main" val="10584492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19400"/>
            <a:ext cx="8229600" cy="1143000"/>
          </a:xfrm>
        </p:spPr>
        <p:txBody>
          <a:bodyPr>
            <a:normAutofit/>
          </a:bodyPr>
          <a:lstStyle/>
          <a:p>
            <a:r>
              <a:rPr lang="en-US" b="1" dirty="0" smtClean="0">
                <a:solidFill>
                  <a:srgbClr val="E46A6B"/>
                </a:solidFill>
                <a:latin typeface="Minion Pro Cond"/>
              </a:rPr>
              <a:t>Phylogenetic Natural History</a:t>
            </a:r>
            <a:endParaRPr lang="en-US" b="1" dirty="0">
              <a:solidFill>
                <a:srgbClr val="E46A6B"/>
              </a:solidFill>
              <a:latin typeface="Minion Pro Cond"/>
            </a:endParaRPr>
          </a:p>
        </p:txBody>
      </p:sp>
    </p:spTree>
    <p:extLst>
      <p:ext uri="{BB962C8B-B14F-4D97-AF65-F5344CB8AC3E}">
        <p14:creationId xmlns:p14="http://schemas.microsoft.com/office/powerpoint/2010/main" val="24765936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609600" y="152400"/>
            <a:ext cx="82296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5400" dirty="0" smtClean="0">
                <a:solidFill>
                  <a:srgbClr val="91C7A9"/>
                </a:solidFill>
                <a:latin typeface="Aharoni" pitchFamily="2" charset="-79"/>
                <a:cs typeface="Aharoni" pitchFamily="2" charset="-79"/>
              </a:rPr>
              <a:t>Turtles and Tortoises </a:t>
            </a:r>
          </a:p>
          <a:p>
            <a:r>
              <a:rPr lang="en-US" sz="3200" dirty="0" smtClean="0">
                <a:solidFill>
                  <a:srgbClr val="E46A6B"/>
                </a:solidFill>
                <a:latin typeface="Aharoni" pitchFamily="2" charset="-79"/>
                <a:cs typeface="Aharoni" pitchFamily="2" charset="-79"/>
              </a:rPr>
              <a:t>(Jaffe  et al. 2011)</a:t>
            </a:r>
            <a:endParaRPr lang="en-US" dirty="0">
              <a:solidFill>
                <a:srgbClr val="E46A6B"/>
              </a:solidFill>
              <a:latin typeface="Aharoni" pitchFamily="2" charset="-79"/>
              <a:cs typeface="Aharoni" pitchFamily="2" charset="-79"/>
            </a:endParaRPr>
          </a:p>
        </p:txBody>
      </p:sp>
      <p:pic>
        <p:nvPicPr>
          <p:cNvPr id="11266" name="Picture 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6200000">
            <a:off x="2868387" y="1246414"/>
            <a:ext cx="3429000" cy="7794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914400" y="2905779"/>
            <a:ext cx="1752600" cy="523220"/>
          </a:xfrm>
          <a:prstGeom prst="rect">
            <a:avLst/>
          </a:prstGeom>
          <a:noFill/>
        </p:spPr>
        <p:txBody>
          <a:bodyPr wrap="square" rtlCol="0">
            <a:spAutoFit/>
          </a:bodyPr>
          <a:lstStyle/>
          <a:p>
            <a:r>
              <a:rPr lang="en-US" sz="2800" dirty="0" smtClean="0">
                <a:solidFill>
                  <a:schemeClr val="bg1">
                    <a:lumMod val="95000"/>
                  </a:schemeClr>
                </a:solidFill>
                <a:latin typeface="Minion Pro Cond" pitchFamily="18" charset="0"/>
              </a:rPr>
              <a:t>Marine</a:t>
            </a:r>
            <a:endParaRPr lang="en-US" sz="2800" dirty="0">
              <a:solidFill>
                <a:schemeClr val="bg1">
                  <a:lumMod val="95000"/>
                </a:schemeClr>
              </a:solidFill>
              <a:latin typeface="Minion Pro Cond" pitchFamily="18" charset="0"/>
            </a:endParaRPr>
          </a:p>
        </p:txBody>
      </p:sp>
      <p:pic>
        <p:nvPicPr>
          <p:cNvPr id="11268"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1742" y="1830597"/>
            <a:ext cx="1556657" cy="1031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0704" y="1908936"/>
            <a:ext cx="2066096" cy="758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2819400" y="2895600"/>
            <a:ext cx="2057400" cy="523220"/>
          </a:xfrm>
          <a:prstGeom prst="rect">
            <a:avLst/>
          </a:prstGeom>
          <a:noFill/>
        </p:spPr>
        <p:txBody>
          <a:bodyPr wrap="square" rtlCol="0">
            <a:spAutoFit/>
          </a:bodyPr>
          <a:lstStyle/>
          <a:p>
            <a:r>
              <a:rPr lang="en-US" sz="2800" dirty="0" smtClean="0">
                <a:solidFill>
                  <a:schemeClr val="bg1">
                    <a:lumMod val="95000"/>
                  </a:schemeClr>
                </a:solidFill>
                <a:latin typeface="Minion Pro Cond" pitchFamily="18" charset="0"/>
              </a:rPr>
              <a:t>Freshwater</a:t>
            </a:r>
            <a:endParaRPr lang="en-US" sz="2800" dirty="0">
              <a:solidFill>
                <a:schemeClr val="bg1">
                  <a:lumMod val="95000"/>
                </a:schemeClr>
              </a:solidFill>
              <a:latin typeface="Minion Pro Cond" pitchFamily="18" charset="0"/>
            </a:endParaRPr>
          </a:p>
        </p:txBody>
      </p:sp>
      <p:pic>
        <p:nvPicPr>
          <p:cNvPr id="11271" name="Picture 7"/>
          <p:cNvPicPr>
            <a:picLocks noChangeAspect="1" noChangeArrowheads="1"/>
          </p:cNvPicPr>
          <p:nvPr/>
        </p:nvPicPr>
        <p:blipFill>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5192035" y="1981201"/>
            <a:ext cx="1361165" cy="728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105400" y="2905780"/>
            <a:ext cx="1752600" cy="523220"/>
          </a:xfrm>
          <a:prstGeom prst="rect">
            <a:avLst/>
          </a:prstGeom>
          <a:noFill/>
        </p:spPr>
        <p:txBody>
          <a:bodyPr wrap="square" rtlCol="0">
            <a:spAutoFit/>
          </a:bodyPr>
          <a:lstStyle/>
          <a:p>
            <a:r>
              <a:rPr lang="en-US" sz="2800" dirty="0" smtClean="0">
                <a:solidFill>
                  <a:schemeClr val="bg1">
                    <a:lumMod val="95000"/>
                  </a:schemeClr>
                </a:solidFill>
                <a:latin typeface="Minion Pro Cond" pitchFamily="18" charset="0"/>
              </a:rPr>
              <a:t>Terrestrial</a:t>
            </a:r>
            <a:endParaRPr lang="en-US" sz="2800" dirty="0">
              <a:solidFill>
                <a:schemeClr val="bg1">
                  <a:lumMod val="95000"/>
                </a:schemeClr>
              </a:solidFill>
              <a:latin typeface="Minion Pro Cond" pitchFamily="18" charset="0"/>
            </a:endParaRPr>
          </a:p>
        </p:txBody>
      </p:sp>
      <p:pic>
        <p:nvPicPr>
          <p:cNvPr id="11272" name="Picture 8"/>
          <p:cNvPicPr>
            <a:picLocks noChangeAspect="1" noChangeArrowheads="1"/>
          </p:cNvPicPr>
          <p:nvPr/>
        </p:nvPicPr>
        <p:blipFill>
          <a:blip r:embed="rId8" cstate="print">
            <a:clrChange>
              <a:clrFrom>
                <a:srgbClr val="FFFFFF"/>
              </a:clrFrom>
              <a:clrTo>
                <a:srgbClr val="FFFFFF">
                  <a:alpha val="0"/>
                </a:srgbClr>
              </a:clrTo>
            </a:clrChange>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781800" y="1829553"/>
            <a:ext cx="1703383" cy="908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7239000" y="2895600"/>
            <a:ext cx="1752600" cy="523220"/>
          </a:xfrm>
          <a:prstGeom prst="rect">
            <a:avLst/>
          </a:prstGeom>
          <a:noFill/>
        </p:spPr>
        <p:txBody>
          <a:bodyPr wrap="square" rtlCol="0">
            <a:spAutoFit/>
          </a:bodyPr>
          <a:lstStyle/>
          <a:p>
            <a:r>
              <a:rPr lang="en-US" sz="2800" dirty="0" smtClean="0">
                <a:solidFill>
                  <a:schemeClr val="bg1">
                    <a:lumMod val="95000"/>
                  </a:schemeClr>
                </a:solidFill>
                <a:latin typeface="Minion Pro Cond" pitchFamily="18" charset="0"/>
              </a:rPr>
              <a:t>Island</a:t>
            </a:r>
            <a:endParaRPr lang="en-US" sz="2800" dirty="0">
              <a:solidFill>
                <a:schemeClr val="bg1">
                  <a:lumMod val="95000"/>
                </a:schemeClr>
              </a:solidFill>
              <a:latin typeface="Minion Pro Cond" pitchFamily="18" charset="0"/>
            </a:endParaRPr>
          </a:p>
        </p:txBody>
      </p:sp>
    </p:spTree>
    <p:extLst>
      <p:ext uri="{BB962C8B-B14F-4D97-AF65-F5344CB8AC3E}">
        <p14:creationId xmlns:p14="http://schemas.microsoft.com/office/powerpoint/2010/main" val="59850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p:cNvPicPr>
            <a:picLocks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6200000">
            <a:off x="2288730" y="-870858"/>
            <a:ext cx="5486400" cy="822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6200000">
            <a:off x="2286001" y="-867439"/>
            <a:ext cx="5486400" cy="822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flipV="1">
            <a:off x="2514600" y="3001193"/>
            <a:ext cx="1905000" cy="762000"/>
          </a:xfrm>
          <a:prstGeom prst="straightConnector1">
            <a:avLst/>
          </a:prstGeom>
          <a:ln w="127000">
            <a:solidFill>
              <a:schemeClr val="bg1">
                <a:lumMod val="85000"/>
              </a:schemeClr>
            </a:solidFill>
            <a:tailEnd type="triangle"/>
          </a:ln>
          <a:effectLst>
            <a:outerShdw dist="12700" dir="9000000" sx="105000" sy="105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97286" y="2188028"/>
            <a:ext cx="685800" cy="0"/>
          </a:xfrm>
          <a:prstGeom prst="line">
            <a:avLst/>
          </a:prstGeom>
          <a:ln w="41275">
            <a:solidFill>
              <a:srgbClr val="329C99"/>
            </a:solidFill>
          </a:ln>
        </p:spPr>
        <p:style>
          <a:lnRef idx="1">
            <a:schemeClr val="accent1"/>
          </a:lnRef>
          <a:fillRef idx="0">
            <a:schemeClr val="accent1"/>
          </a:fillRef>
          <a:effectRef idx="0">
            <a:schemeClr val="accent1"/>
          </a:effectRef>
          <a:fontRef idx="minor">
            <a:schemeClr val="tx1"/>
          </a:fontRef>
        </p:style>
      </p:cxnSp>
      <p:pic>
        <p:nvPicPr>
          <p:cNvPr id="12291" name="Picture 3"/>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6200000">
            <a:off x="2285999" y="-867439"/>
            <a:ext cx="5486400" cy="8229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68768" y="5950803"/>
            <a:ext cx="4402568" cy="830997"/>
          </a:xfrm>
          <a:prstGeom prst="rect">
            <a:avLst/>
          </a:prstGeom>
          <a:noFill/>
        </p:spPr>
        <p:txBody>
          <a:bodyPr wrap="square" rtlCol="0">
            <a:spAutoFit/>
          </a:bodyPr>
          <a:lstStyle/>
          <a:p>
            <a:pPr algn="ctr"/>
            <a:r>
              <a:rPr lang="en-US" sz="2800" b="1" dirty="0" smtClean="0">
                <a:solidFill>
                  <a:srgbClr val="91C7A9"/>
                </a:solidFill>
                <a:latin typeface="Aharoni" pitchFamily="2" charset="-79"/>
                <a:cs typeface="Aharoni" pitchFamily="2" charset="-79"/>
              </a:rPr>
              <a:t>surface</a:t>
            </a:r>
            <a:r>
              <a:rPr lang="en-US" sz="2800" b="1" dirty="0" smtClean="0">
                <a:solidFill>
                  <a:schemeClr val="accent5">
                    <a:lumMod val="60000"/>
                    <a:lumOff val="40000"/>
                  </a:schemeClr>
                </a:solidFill>
                <a:latin typeface="New courier"/>
              </a:rPr>
              <a:t> </a:t>
            </a:r>
          </a:p>
          <a:p>
            <a:pPr algn="ctr"/>
            <a:r>
              <a:rPr lang="en-US" sz="2000" b="1" dirty="0" smtClean="0">
                <a:solidFill>
                  <a:srgbClr val="E46A6B"/>
                </a:solidFill>
                <a:latin typeface="Minion Pro Cond" pitchFamily="18" charset="0"/>
              </a:rPr>
              <a:t>(Ingram &amp; Mahler, 2012)</a:t>
            </a:r>
            <a:endParaRPr lang="en-US" sz="3200" b="1" dirty="0" smtClean="0">
              <a:solidFill>
                <a:srgbClr val="E46A6B"/>
              </a:solidFill>
              <a:latin typeface="Minion Pro Cond" pitchFamily="18" charset="0"/>
            </a:endParaRPr>
          </a:p>
        </p:txBody>
      </p:sp>
      <mc:AlternateContent xmlns:mc="http://schemas.openxmlformats.org/markup-compatibility/2006" xmlns:a14="http://schemas.microsoft.com/office/drawing/2010/main">
        <mc:Choice Requires="a14">
          <p:sp>
            <p:nvSpPr>
              <p:cNvPr id="11" name="TextBox 10"/>
              <p:cNvSpPr txBox="1"/>
              <p:nvPr/>
            </p:nvSpPr>
            <p:spPr>
              <a:xfrm>
                <a:off x="2286000" y="4724400"/>
                <a:ext cx="4953000" cy="538609"/>
              </a:xfrm>
              <a:prstGeom prst="rect">
                <a:avLst/>
              </a:prstGeom>
              <a:noFill/>
            </p:spPr>
            <p:txBody>
              <a:bodyPr wrap="square" rtlCol="0">
                <a:spAutoFit/>
              </a:bodyPr>
              <a:lstStyle/>
              <a:p>
                <a:r>
                  <a:rPr lang="en-US" sz="2900" b="1" dirty="0" smtClean="0">
                    <a:solidFill>
                      <a:srgbClr val="91C7A9"/>
                    </a:solidFill>
                    <a:latin typeface="Aharoni" pitchFamily="2" charset="-79"/>
                    <a:cs typeface="Aharoni" pitchFamily="2" charset="-79"/>
                  </a:rPr>
                  <a:t>bayou </a:t>
                </a:r>
                <a14:m>
                  <m:oMath xmlns:m="http://schemas.openxmlformats.org/officeDocument/2006/math">
                    <m:r>
                      <a:rPr lang="en-US" sz="2900" b="1" i="1" smtClean="0">
                        <a:solidFill>
                          <a:srgbClr val="91C7A9"/>
                        </a:solidFill>
                        <a:latin typeface="Cambria Math"/>
                        <a:ea typeface="Cambria Math"/>
                      </a:rPr>
                      <m:t>𝜽</m:t>
                    </m:r>
                  </m:oMath>
                </a14:m>
                <a:r>
                  <a:rPr lang="en-US" sz="2900" b="1" dirty="0" smtClean="0">
                    <a:solidFill>
                      <a:srgbClr val="91C7A9"/>
                    </a:solidFill>
                    <a:latin typeface="Aharoni" pitchFamily="2" charset="-79"/>
                    <a:cs typeface="Aharoni" pitchFamily="2" charset="-79"/>
                  </a:rPr>
                  <a:t>:    8 – 167 cm  </a:t>
                </a:r>
              </a:p>
            </p:txBody>
          </p:sp>
        </mc:Choice>
        <mc:Fallback xmlns="">
          <p:sp>
            <p:nvSpPr>
              <p:cNvPr id="11" name="TextBox 10"/>
              <p:cNvSpPr txBox="1">
                <a:spLocks noRot="1" noChangeAspect="1" noMove="1" noResize="1" noEditPoints="1" noAdjustHandles="1" noChangeArrowheads="1" noChangeShapeType="1" noTextEdit="1"/>
              </p:cNvSpPr>
              <p:nvPr/>
            </p:nvSpPr>
            <p:spPr>
              <a:xfrm>
                <a:off x="2286000" y="4724400"/>
                <a:ext cx="4953000" cy="538609"/>
              </a:xfrm>
              <a:prstGeom prst="rect">
                <a:avLst/>
              </a:prstGeom>
              <a:blipFill rotWithShape="1">
                <a:blip r:embed="rId6"/>
                <a:stretch>
                  <a:fillRect l="-2583" t="-11364" b="-32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286000" y="5206425"/>
                <a:ext cx="6781800" cy="538609"/>
              </a:xfrm>
              <a:prstGeom prst="rect">
                <a:avLst/>
              </a:prstGeom>
              <a:noFill/>
            </p:spPr>
            <p:txBody>
              <a:bodyPr wrap="square" rtlCol="0">
                <a:spAutoFit/>
              </a:bodyPr>
              <a:lstStyle/>
              <a:p>
                <a:r>
                  <a:rPr lang="en-US" sz="2900" b="1" dirty="0" smtClean="0">
                    <a:solidFill>
                      <a:srgbClr val="91C7A9"/>
                    </a:solidFill>
                    <a:latin typeface="Aharoni" pitchFamily="2" charset="-79"/>
                    <a:cs typeface="Aharoni" pitchFamily="2" charset="-79"/>
                  </a:rPr>
                  <a:t>surface </a:t>
                </a:r>
                <a14:m>
                  <m:oMath xmlns:m="http://schemas.openxmlformats.org/officeDocument/2006/math">
                    <m:r>
                      <a:rPr lang="en-US" sz="2900" b="1" i="1">
                        <a:solidFill>
                          <a:srgbClr val="91C7A9"/>
                        </a:solidFill>
                        <a:latin typeface="Cambria Math"/>
                        <a:ea typeface="Cambria Math"/>
                      </a:rPr>
                      <m:t>𝜽</m:t>
                    </m:r>
                  </m:oMath>
                </a14:m>
                <a:r>
                  <a:rPr lang="en-US" sz="2900" b="1" dirty="0" smtClean="0">
                    <a:solidFill>
                      <a:srgbClr val="91C7A9"/>
                    </a:solidFill>
                    <a:latin typeface="Aharoni" pitchFamily="2" charset="-79"/>
                    <a:cs typeface="Aharoni" pitchFamily="2" charset="-79"/>
                  </a:rPr>
                  <a:t>: 2.9x10</a:t>
                </a:r>
                <a:r>
                  <a:rPr lang="en-US" sz="2900" b="1" baseline="30000" dirty="0" smtClean="0">
                    <a:solidFill>
                      <a:srgbClr val="91C7A9"/>
                    </a:solidFill>
                    <a:latin typeface="Aharoni" pitchFamily="2" charset="-79"/>
                    <a:cs typeface="Aharoni" pitchFamily="2" charset="-79"/>
                  </a:rPr>
                  <a:t>-170</a:t>
                </a:r>
                <a:r>
                  <a:rPr lang="en-US" sz="2900" b="1" dirty="0" smtClean="0">
                    <a:solidFill>
                      <a:srgbClr val="91C7A9"/>
                    </a:solidFill>
                    <a:latin typeface="Aharoni" pitchFamily="2" charset="-79"/>
                    <a:cs typeface="Aharoni" pitchFamily="2" charset="-79"/>
                  </a:rPr>
                  <a:t>fm– 1.96x10</a:t>
                </a:r>
                <a:r>
                  <a:rPr lang="en-US" sz="2900" b="1" baseline="30000" dirty="0" smtClean="0">
                    <a:solidFill>
                      <a:srgbClr val="91C7A9"/>
                    </a:solidFill>
                    <a:latin typeface="Aharoni" pitchFamily="2" charset="-79"/>
                    <a:cs typeface="Aharoni" pitchFamily="2" charset="-79"/>
                  </a:rPr>
                  <a:t>44</a:t>
                </a:r>
                <a:r>
                  <a:rPr lang="en-US" sz="2900" b="1" dirty="0" smtClean="0">
                    <a:solidFill>
                      <a:srgbClr val="91C7A9"/>
                    </a:solidFill>
                    <a:latin typeface="Aharoni" pitchFamily="2" charset="-79"/>
                    <a:cs typeface="Aharoni" pitchFamily="2" charset="-79"/>
                  </a:rPr>
                  <a:t> km  </a:t>
                </a:r>
              </a:p>
            </p:txBody>
          </p:sp>
        </mc:Choice>
        <mc:Fallback xmlns="">
          <p:sp>
            <p:nvSpPr>
              <p:cNvPr id="21" name="TextBox 20"/>
              <p:cNvSpPr txBox="1">
                <a:spLocks noRot="1" noChangeAspect="1" noMove="1" noResize="1" noEditPoints="1" noAdjustHandles="1" noChangeArrowheads="1" noChangeShapeType="1" noTextEdit="1"/>
              </p:cNvSpPr>
              <p:nvPr/>
            </p:nvSpPr>
            <p:spPr>
              <a:xfrm>
                <a:off x="2286000" y="5206425"/>
                <a:ext cx="6781800" cy="538609"/>
              </a:xfrm>
              <a:prstGeom prst="rect">
                <a:avLst/>
              </a:prstGeom>
              <a:blipFill rotWithShape="1">
                <a:blip r:embed="rId7"/>
                <a:stretch>
                  <a:fillRect l="-1887" t="-11364" b="-32955"/>
                </a:stretch>
              </a:blipFill>
            </p:spPr>
            <p:txBody>
              <a:bodyPr/>
              <a:lstStyle/>
              <a:p>
                <a:r>
                  <a:rPr lang="en-US">
                    <a:noFill/>
                  </a:rPr>
                  <a:t> </a:t>
                </a:r>
              </a:p>
            </p:txBody>
          </p:sp>
        </mc:Fallback>
      </mc:AlternateContent>
      <p:sp>
        <p:nvSpPr>
          <p:cNvPr id="3" name="Rectangle 2"/>
          <p:cNvSpPr/>
          <p:nvPr/>
        </p:nvSpPr>
        <p:spPr>
          <a:xfrm>
            <a:off x="1551214" y="152400"/>
            <a:ext cx="4392386" cy="461665"/>
          </a:xfrm>
          <a:prstGeom prst="rect">
            <a:avLst/>
          </a:prstGeom>
        </p:spPr>
        <p:txBody>
          <a:bodyPr wrap="square">
            <a:spAutoFit/>
          </a:bodyPr>
          <a:lstStyle/>
          <a:p>
            <a:pPr algn="ctr"/>
            <a:r>
              <a:rPr lang="en-US" sz="2400" b="1" dirty="0" smtClean="0">
                <a:solidFill>
                  <a:srgbClr val="E46A6B"/>
                </a:solidFill>
                <a:latin typeface="Minion Pro Cond" pitchFamily="18" charset="0"/>
              </a:rPr>
              <a:t>(</a:t>
            </a:r>
            <a:r>
              <a:rPr lang="en-US" sz="2400" b="1" dirty="0" err="1" smtClean="0">
                <a:solidFill>
                  <a:srgbClr val="E46A6B"/>
                </a:solidFill>
                <a:latin typeface="Minion Pro Cond" pitchFamily="18" charset="0"/>
              </a:rPr>
              <a:t>Uyeda</a:t>
            </a:r>
            <a:r>
              <a:rPr lang="en-US" sz="2400" b="1" dirty="0" smtClean="0">
                <a:solidFill>
                  <a:srgbClr val="E46A6B"/>
                </a:solidFill>
                <a:latin typeface="Minion Pro Cond" pitchFamily="18" charset="0"/>
              </a:rPr>
              <a:t> and Harmon, 2014)</a:t>
            </a:r>
            <a:endParaRPr lang="en-US" sz="3600" b="1" i="1" dirty="0">
              <a:solidFill>
                <a:srgbClr val="E46A6B"/>
              </a:solidFill>
              <a:latin typeface="Minion Pro Cond" pitchFamily="18" charset="0"/>
            </a:endParaRPr>
          </a:p>
        </p:txBody>
      </p:sp>
      <p:grpSp>
        <p:nvGrpSpPr>
          <p:cNvPr id="48" name="Group 47"/>
          <p:cNvGrpSpPr/>
          <p:nvPr/>
        </p:nvGrpSpPr>
        <p:grpSpPr>
          <a:xfrm>
            <a:off x="5755453" y="3365892"/>
            <a:ext cx="2653352" cy="693382"/>
            <a:chOff x="5652448" y="2209800"/>
            <a:chExt cx="2653352" cy="693382"/>
          </a:xfrm>
        </p:grpSpPr>
        <p:sp>
          <p:nvSpPr>
            <p:cNvPr id="42" name="Rectangle 41"/>
            <p:cNvSpPr/>
            <p:nvPr/>
          </p:nvSpPr>
          <p:spPr>
            <a:xfrm>
              <a:off x="5652448" y="2209800"/>
              <a:ext cx="2348552" cy="693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Cond" pitchFamily="18" charset="0"/>
              </a:endParaRPr>
            </a:p>
          </p:txBody>
        </p:sp>
        <p:grpSp>
          <p:nvGrpSpPr>
            <p:cNvPr id="33" name="Group 32"/>
            <p:cNvGrpSpPr/>
            <p:nvPr/>
          </p:nvGrpSpPr>
          <p:grpSpPr>
            <a:xfrm>
              <a:off x="6096000" y="2221468"/>
              <a:ext cx="2209800" cy="369332"/>
              <a:chOff x="6096000" y="2221468"/>
              <a:chExt cx="2209800" cy="369332"/>
            </a:xfrm>
          </p:grpSpPr>
          <p:cxnSp>
            <p:nvCxnSpPr>
              <p:cNvPr id="43" name="Straight Connector 42"/>
              <p:cNvCxnSpPr/>
              <p:nvPr/>
            </p:nvCxnSpPr>
            <p:spPr>
              <a:xfrm>
                <a:off x="6096000" y="2305854"/>
                <a:ext cx="228600" cy="0"/>
              </a:xfrm>
              <a:prstGeom prst="line">
                <a:avLst/>
              </a:prstGeom>
              <a:ln w="38100">
                <a:solidFill>
                  <a:srgbClr val="329C9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96000" y="2354758"/>
                <a:ext cx="2286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096000" y="2403662"/>
                <a:ext cx="228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096000" y="2465696"/>
                <a:ext cx="2286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324600" y="2221468"/>
                <a:ext cx="1981200" cy="369332"/>
              </a:xfrm>
              <a:prstGeom prst="rect">
                <a:avLst/>
              </a:prstGeom>
              <a:noFill/>
            </p:spPr>
            <p:txBody>
              <a:bodyPr wrap="square" rtlCol="0">
                <a:spAutoFit/>
              </a:bodyPr>
              <a:lstStyle/>
              <a:p>
                <a:r>
                  <a:rPr lang="en-US" b="1" dirty="0" smtClean="0">
                    <a:solidFill>
                      <a:srgbClr val="C00000"/>
                    </a:solidFill>
                    <a:latin typeface="Minion Pro Cond" pitchFamily="18" charset="0"/>
                  </a:rPr>
                  <a:t>Habitat Model</a:t>
                </a:r>
              </a:p>
            </p:txBody>
          </p:sp>
        </p:grpSp>
        <p:sp>
          <p:nvSpPr>
            <p:cNvPr id="51" name="Oval 50"/>
            <p:cNvSpPr>
              <a:spLocks/>
            </p:cNvSpPr>
            <p:nvPr/>
          </p:nvSpPr>
          <p:spPr>
            <a:xfrm>
              <a:off x="5802630" y="2590800"/>
              <a:ext cx="228600" cy="228600"/>
            </a:xfrm>
            <a:prstGeom prst="ellipse">
              <a:avLst/>
            </a:prstGeom>
            <a:solidFill>
              <a:srgbClr val="FF00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Cond" pitchFamily="18" charset="0"/>
              </a:endParaRPr>
            </a:p>
          </p:txBody>
        </p:sp>
        <p:sp>
          <p:nvSpPr>
            <p:cNvPr id="50" name="Oval 49"/>
            <p:cNvSpPr/>
            <p:nvPr/>
          </p:nvSpPr>
          <p:spPr>
            <a:xfrm>
              <a:off x="5955030" y="2590800"/>
              <a:ext cx="228600" cy="228600"/>
            </a:xfrm>
            <a:prstGeom prst="ellipse">
              <a:avLst/>
            </a:prstGeom>
            <a:solidFill>
              <a:srgbClr val="FE91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Cond" pitchFamily="18" charset="0"/>
              </a:endParaRPr>
            </a:p>
          </p:txBody>
        </p:sp>
        <p:sp>
          <p:nvSpPr>
            <p:cNvPr id="34" name="Oval 33"/>
            <p:cNvSpPr/>
            <p:nvPr/>
          </p:nvSpPr>
          <p:spPr>
            <a:xfrm>
              <a:off x="6107430" y="2590800"/>
              <a:ext cx="228600" cy="228600"/>
            </a:xfrm>
            <a:prstGeom prst="ellipse">
              <a:avLst/>
            </a:prstGeom>
            <a:solidFill>
              <a:srgbClr val="FFFF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Cond" pitchFamily="18" charset="0"/>
              </a:endParaRPr>
            </a:p>
          </p:txBody>
        </p:sp>
        <p:sp>
          <p:nvSpPr>
            <p:cNvPr id="35" name="Rectangle 34"/>
            <p:cNvSpPr/>
            <p:nvPr/>
          </p:nvSpPr>
          <p:spPr>
            <a:xfrm>
              <a:off x="6338248" y="2533850"/>
              <a:ext cx="1340560" cy="369332"/>
            </a:xfrm>
            <a:prstGeom prst="rect">
              <a:avLst/>
            </a:prstGeom>
          </p:spPr>
          <p:txBody>
            <a:bodyPr wrap="none">
              <a:spAutoFit/>
            </a:bodyPr>
            <a:lstStyle/>
            <a:p>
              <a:r>
                <a:rPr lang="en-US" b="1" dirty="0" smtClean="0">
                  <a:solidFill>
                    <a:srgbClr val="C00000"/>
                  </a:solidFill>
                  <a:latin typeface="Minion Pro Cond" pitchFamily="18" charset="0"/>
                </a:rPr>
                <a:t>bayou Model</a:t>
              </a:r>
              <a:endParaRPr lang="en-US" b="1" dirty="0">
                <a:solidFill>
                  <a:srgbClr val="C00000"/>
                </a:solidFill>
                <a:latin typeface="Minion Pro Cond" pitchFamily="18" charset="0"/>
              </a:endParaRPr>
            </a:p>
          </p:txBody>
        </p:sp>
      </p:grpSp>
      <p:grpSp>
        <p:nvGrpSpPr>
          <p:cNvPr id="55" name="Group 54"/>
          <p:cNvGrpSpPr/>
          <p:nvPr/>
        </p:nvGrpSpPr>
        <p:grpSpPr>
          <a:xfrm>
            <a:off x="5755453" y="3343251"/>
            <a:ext cx="2653352" cy="693382"/>
            <a:chOff x="5652448" y="2209800"/>
            <a:chExt cx="2653352" cy="693382"/>
          </a:xfrm>
        </p:grpSpPr>
        <p:sp>
          <p:nvSpPr>
            <p:cNvPr id="56" name="Rectangle 55"/>
            <p:cNvSpPr/>
            <p:nvPr/>
          </p:nvSpPr>
          <p:spPr>
            <a:xfrm>
              <a:off x="5652448" y="2209800"/>
              <a:ext cx="2348552" cy="693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6096000" y="2221468"/>
              <a:ext cx="2209800" cy="369332"/>
              <a:chOff x="6096000" y="2221468"/>
              <a:chExt cx="2209800" cy="369332"/>
            </a:xfrm>
          </p:grpSpPr>
          <p:cxnSp>
            <p:nvCxnSpPr>
              <p:cNvPr id="62" name="Straight Connector 61"/>
              <p:cNvCxnSpPr/>
              <p:nvPr/>
            </p:nvCxnSpPr>
            <p:spPr>
              <a:xfrm>
                <a:off x="6096000" y="2305854"/>
                <a:ext cx="228600" cy="0"/>
              </a:xfrm>
              <a:prstGeom prst="line">
                <a:avLst/>
              </a:prstGeom>
              <a:ln w="38100">
                <a:solidFill>
                  <a:srgbClr val="329C9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96000" y="2354758"/>
                <a:ext cx="2286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096000" y="2403662"/>
                <a:ext cx="228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096000" y="2452048"/>
                <a:ext cx="2286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324600" y="2221468"/>
                <a:ext cx="1981200" cy="369332"/>
              </a:xfrm>
              <a:prstGeom prst="rect">
                <a:avLst/>
              </a:prstGeom>
              <a:noFill/>
            </p:spPr>
            <p:txBody>
              <a:bodyPr wrap="square" rtlCol="0">
                <a:spAutoFit/>
              </a:bodyPr>
              <a:lstStyle/>
              <a:p>
                <a:r>
                  <a:rPr lang="en-US" b="1" dirty="0" smtClean="0">
                    <a:solidFill>
                      <a:srgbClr val="C00000"/>
                    </a:solidFill>
                    <a:latin typeface="Minion Pro Cond" pitchFamily="18" charset="0"/>
                  </a:rPr>
                  <a:t>surface Model</a:t>
                </a:r>
              </a:p>
            </p:txBody>
          </p:sp>
        </p:grpSp>
        <p:sp>
          <p:nvSpPr>
            <p:cNvPr id="58" name="Oval 57"/>
            <p:cNvSpPr>
              <a:spLocks/>
            </p:cNvSpPr>
            <p:nvPr/>
          </p:nvSpPr>
          <p:spPr>
            <a:xfrm>
              <a:off x="5802630" y="2590800"/>
              <a:ext cx="228600" cy="228600"/>
            </a:xfrm>
            <a:prstGeom prst="ellipse">
              <a:avLst/>
            </a:prstGeom>
            <a:solidFill>
              <a:srgbClr val="FF00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955030" y="2590800"/>
              <a:ext cx="228600" cy="228600"/>
            </a:xfrm>
            <a:prstGeom prst="ellipse">
              <a:avLst/>
            </a:prstGeom>
            <a:solidFill>
              <a:srgbClr val="FE91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107430" y="2590800"/>
              <a:ext cx="228600" cy="228600"/>
            </a:xfrm>
            <a:prstGeom prst="ellipse">
              <a:avLst/>
            </a:prstGeom>
            <a:solidFill>
              <a:srgbClr val="FFFF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6338248" y="2533850"/>
              <a:ext cx="1340560" cy="369332"/>
            </a:xfrm>
            <a:prstGeom prst="rect">
              <a:avLst/>
            </a:prstGeom>
          </p:spPr>
          <p:txBody>
            <a:bodyPr wrap="none">
              <a:spAutoFit/>
            </a:bodyPr>
            <a:lstStyle/>
            <a:p>
              <a:r>
                <a:rPr lang="en-US" b="1" dirty="0" smtClean="0">
                  <a:solidFill>
                    <a:srgbClr val="C00000"/>
                  </a:solidFill>
                  <a:latin typeface="Minion Pro Cond" pitchFamily="18" charset="0"/>
                </a:rPr>
                <a:t>bayou Model</a:t>
              </a:r>
              <a:endParaRPr lang="en-US" b="1" dirty="0">
                <a:solidFill>
                  <a:srgbClr val="C00000"/>
                </a:solidFill>
                <a:latin typeface="Minion Pro Cond" pitchFamily="18" charset="0"/>
              </a:endParaRPr>
            </a:p>
          </p:txBody>
        </p:sp>
      </p:grpSp>
      <p:pic>
        <p:nvPicPr>
          <p:cNvPr id="73"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75" y="8267"/>
            <a:ext cx="1690676" cy="906133"/>
          </a:xfrm>
          <a:prstGeom prst="rect">
            <a:avLst/>
          </a:prstGeom>
        </p:spPr>
      </p:pic>
    </p:spTree>
    <p:extLst>
      <p:ext uri="{BB962C8B-B14F-4D97-AF65-F5344CB8AC3E}">
        <p14:creationId xmlns:p14="http://schemas.microsoft.com/office/powerpoint/2010/main" val="391429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2290"/>
                                        </p:tgtEl>
                                      </p:cBhvr>
                                    </p:animEffect>
                                    <p:set>
                                      <p:cBhvr>
                                        <p:cTn id="16" dur="1" fill="hold">
                                          <p:stCondLst>
                                            <p:cond delay="499"/>
                                          </p:stCondLst>
                                        </p:cTn>
                                        <p:tgtEl>
                                          <p:spTgt spid="12290"/>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12291"/>
                                        </p:tgtEl>
                                        <p:attrNameLst>
                                          <p:attrName>style.visibility</p:attrName>
                                        </p:attrNameLst>
                                      </p:cBhvr>
                                      <p:to>
                                        <p:strVal val="visible"/>
                                      </p:to>
                                    </p:set>
                                    <p:animEffect transition="in" filter="fade">
                                      <p:cBhvr>
                                        <p:cTn id="19" dur="500"/>
                                        <p:tgtEl>
                                          <p:spTgt spid="12291"/>
                                        </p:tgtEl>
                                      </p:cBhvr>
                                    </p:animEffect>
                                  </p:childTnLst>
                                </p:cTn>
                              </p:par>
                              <p:par>
                                <p:cTn id="20" presetID="10" presetClass="exit" presetSubtype="0" fill="hold"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xit" presetSubtype="0" fill="hold" nodeType="withEffect">
                                  <p:stCondLst>
                                    <p:cond delay="0"/>
                                  </p:stCondLst>
                                  <p:childTnLst>
                                    <p:animEffect transition="out" filter="fade">
                                      <p:cBhvr>
                                        <p:cTn id="27" dur="500"/>
                                        <p:tgtEl>
                                          <p:spTgt spid="48"/>
                                        </p:tgtEl>
                                      </p:cBhvr>
                                    </p:animEffect>
                                    <p:set>
                                      <p:cBhvr>
                                        <p:cTn id="28" dur="1" fill="hold">
                                          <p:stCondLst>
                                            <p:cond delay="499"/>
                                          </p:stCondLst>
                                        </p:cTn>
                                        <p:tgtEl>
                                          <p:spTgt spid="48"/>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http://img.gawkerassets.com/img/18myou0kz7ujejpg/orig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42" y="0"/>
            <a:ext cx="9180342" cy="688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469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2"/>
          <p:cNvPicPr>
            <a:picLocks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6200000">
            <a:off x="2288730" y="-870858"/>
            <a:ext cx="5486400" cy="822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0" name="Picture 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6200000">
            <a:off x="2286001" y="-867439"/>
            <a:ext cx="5486400" cy="822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 name="Straight Arrow Connector 7"/>
          <p:cNvCxnSpPr/>
          <p:nvPr/>
        </p:nvCxnSpPr>
        <p:spPr>
          <a:xfrm flipH="1" flipV="1">
            <a:off x="2514600" y="3001193"/>
            <a:ext cx="1905000" cy="762000"/>
          </a:xfrm>
          <a:prstGeom prst="straightConnector1">
            <a:avLst/>
          </a:prstGeom>
          <a:ln w="127000">
            <a:solidFill>
              <a:schemeClr val="bg1">
                <a:lumMod val="85000"/>
              </a:schemeClr>
            </a:solidFill>
            <a:tailEnd type="triangle"/>
          </a:ln>
          <a:effectLst>
            <a:outerShdw dist="12700" dir="9000000" sx="105000" sy="105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97286" y="2188028"/>
            <a:ext cx="685800" cy="0"/>
          </a:xfrm>
          <a:prstGeom prst="line">
            <a:avLst/>
          </a:prstGeom>
          <a:ln w="41275">
            <a:solidFill>
              <a:srgbClr val="329C99"/>
            </a:solidFill>
          </a:ln>
        </p:spPr>
        <p:style>
          <a:lnRef idx="1">
            <a:schemeClr val="accent1"/>
          </a:lnRef>
          <a:fillRef idx="0">
            <a:schemeClr val="accent1"/>
          </a:fillRef>
          <a:effectRef idx="0">
            <a:schemeClr val="accent1"/>
          </a:effectRef>
          <a:fontRef idx="minor">
            <a:schemeClr val="tx1"/>
          </a:fontRef>
        </p:style>
      </p:cxnSp>
      <p:pic>
        <p:nvPicPr>
          <p:cNvPr id="12291" name="Picture 3"/>
          <p:cNvPicPr>
            <a:picLocks noChangeAspect="1" noChangeArrowheads="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6200000">
            <a:off x="2285999" y="-867439"/>
            <a:ext cx="5486400" cy="8229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8" name="Group 47"/>
          <p:cNvGrpSpPr/>
          <p:nvPr/>
        </p:nvGrpSpPr>
        <p:grpSpPr>
          <a:xfrm>
            <a:off x="5755453" y="3365892"/>
            <a:ext cx="2653352" cy="693382"/>
            <a:chOff x="5652448" y="2209800"/>
            <a:chExt cx="2653352" cy="693382"/>
          </a:xfrm>
        </p:grpSpPr>
        <p:sp>
          <p:nvSpPr>
            <p:cNvPr id="42" name="Rectangle 41"/>
            <p:cNvSpPr/>
            <p:nvPr/>
          </p:nvSpPr>
          <p:spPr>
            <a:xfrm>
              <a:off x="5652448" y="2209800"/>
              <a:ext cx="2348552" cy="693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Cond" pitchFamily="18" charset="0"/>
              </a:endParaRPr>
            </a:p>
          </p:txBody>
        </p:sp>
        <p:grpSp>
          <p:nvGrpSpPr>
            <p:cNvPr id="33" name="Group 32"/>
            <p:cNvGrpSpPr/>
            <p:nvPr/>
          </p:nvGrpSpPr>
          <p:grpSpPr>
            <a:xfrm>
              <a:off x="6096000" y="2221468"/>
              <a:ext cx="2209800" cy="369332"/>
              <a:chOff x="6096000" y="2221468"/>
              <a:chExt cx="2209800" cy="369332"/>
            </a:xfrm>
          </p:grpSpPr>
          <p:cxnSp>
            <p:nvCxnSpPr>
              <p:cNvPr id="43" name="Straight Connector 42"/>
              <p:cNvCxnSpPr/>
              <p:nvPr/>
            </p:nvCxnSpPr>
            <p:spPr>
              <a:xfrm>
                <a:off x="6096000" y="2305854"/>
                <a:ext cx="228600" cy="0"/>
              </a:xfrm>
              <a:prstGeom prst="line">
                <a:avLst/>
              </a:prstGeom>
              <a:ln w="38100">
                <a:solidFill>
                  <a:srgbClr val="329C9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96000" y="2354758"/>
                <a:ext cx="2286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096000" y="2403662"/>
                <a:ext cx="228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096000" y="2465696"/>
                <a:ext cx="2286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324600" y="2221468"/>
                <a:ext cx="1981200" cy="369332"/>
              </a:xfrm>
              <a:prstGeom prst="rect">
                <a:avLst/>
              </a:prstGeom>
              <a:noFill/>
            </p:spPr>
            <p:txBody>
              <a:bodyPr wrap="square" rtlCol="0">
                <a:spAutoFit/>
              </a:bodyPr>
              <a:lstStyle/>
              <a:p>
                <a:r>
                  <a:rPr lang="en-US" b="1" dirty="0" smtClean="0">
                    <a:solidFill>
                      <a:srgbClr val="C00000"/>
                    </a:solidFill>
                    <a:latin typeface="Minion Pro Cond" pitchFamily="18" charset="0"/>
                  </a:rPr>
                  <a:t>Habitat Model</a:t>
                </a:r>
              </a:p>
            </p:txBody>
          </p:sp>
        </p:grpSp>
        <p:sp>
          <p:nvSpPr>
            <p:cNvPr id="51" name="Oval 50"/>
            <p:cNvSpPr>
              <a:spLocks/>
            </p:cNvSpPr>
            <p:nvPr/>
          </p:nvSpPr>
          <p:spPr>
            <a:xfrm>
              <a:off x="5802630" y="2590800"/>
              <a:ext cx="228600" cy="228600"/>
            </a:xfrm>
            <a:prstGeom prst="ellipse">
              <a:avLst/>
            </a:prstGeom>
            <a:solidFill>
              <a:srgbClr val="FF00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Cond" pitchFamily="18" charset="0"/>
              </a:endParaRPr>
            </a:p>
          </p:txBody>
        </p:sp>
        <p:sp>
          <p:nvSpPr>
            <p:cNvPr id="50" name="Oval 49"/>
            <p:cNvSpPr/>
            <p:nvPr/>
          </p:nvSpPr>
          <p:spPr>
            <a:xfrm>
              <a:off x="5955030" y="2590800"/>
              <a:ext cx="228600" cy="228600"/>
            </a:xfrm>
            <a:prstGeom prst="ellipse">
              <a:avLst/>
            </a:prstGeom>
            <a:solidFill>
              <a:srgbClr val="FE91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Cond" pitchFamily="18" charset="0"/>
              </a:endParaRPr>
            </a:p>
          </p:txBody>
        </p:sp>
        <p:sp>
          <p:nvSpPr>
            <p:cNvPr id="34" name="Oval 33"/>
            <p:cNvSpPr/>
            <p:nvPr/>
          </p:nvSpPr>
          <p:spPr>
            <a:xfrm>
              <a:off x="6107430" y="2590800"/>
              <a:ext cx="228600" cy="228600"/>
            </a:xfrm>
            <a:prstGeom prst="ellipse">
              <a:avLst/>
            </a:prstGeom>
            <a:solidFill>
              <a:srgbClr val="FFFF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nion Pro Cond" pitchFamily="18" charset="0"/>
              </a:endParaRPr>
            </a:p>
          </p:txBody>
        </p:sp>
        <p:sp>
          <p:nvSpPr>
            <p:cNvPr id="35" name="Rectangle 34"/>
            <p:cNvSpPr/>
            <p:nvPr/>
          </p:nvSpPr>
          <p:spPr>
            <a:xfrm>
              <a:off x="6338248" y="2533850"/>
              <a:ext cx="1340560" cy="369332"/>
            </a:xfrm>
            <a:prstGeom prst="rect">
              <a:avLst/>
            </a:prstGeom>
          </p:spPr>
          <p:txBody>
            <a:bodyPr wrap="none">
              <a:spAutoFit/>
            </a:bodyPr>
            <a:lstStyle/>
            <a:p>
              <a:r>
                <a:rPr lang="en-US" b="1" dirty="0" smtClean="0">
                  <a:solidFill>
                    <a:srgbClr val="C00000"/>
                  </a:solidFill>
                  <a:latin typeface="Minion Pro Cond" pitchFamily="18" charset="0"/>
                </a:rPr>
                <a:t>bayou Model</a:t>
              </a:r>
              <a:endParaRPr lang="en-US" b="1" dirty="0">
                <a:solidFill>
                  <a:srgbClr val="C00000"/>
                </a:solidFill>
                <a:latin typeface="Minion Pro Cond" pitchFamily="18" charset="0"/>
              </a:endParaRPr>
            </a:p>
          </p:txBody>
        </p:sp>
      </p:grpSp>
      <p:grpSp>
        <p:nvGrpSpPr>
          <p:cNvPr id="55" name="Group 54"/>
          <p:cNvGrpSpPr/>
          <p:nvPr/>
        </p:nvGrpSpPr>
        <p:grpSpPr>
          <a:xfrm>
            <a:off x="5755453" y="3343251"/>
            <a:ext cx="2653352" cy="693382"/>
            <a:chOff x="5652448" y="2209800"/>
            <a:chExt cx="2653352" cy="693382"/>
          </a:xfrm>
        </p:grpSpPr>
        <p:sp>
          <p:nvSpPr>
            <p:cNvPr id="56" name="Rectangle 55"/>
            <p:cNvSpPr/>
            <p:nvPr/>
          </p:nvSpPr>
          <p:spPr>
            <a:xfrm>
              <a:off x="5652448" y="2209800"/>
              <a:ext cx="2348552" cy="6933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p:cNvGrpSpPr/>
            <p:nvPr/>
          </p:nvGrpSpPr>
          <p:grpSpPr>
            <a:xfrm>
              <a:off x="6096000" y="2221468"/>
              <a:ext cx="2209800" cy="369332"/>
              <a:chOff x="6096000" y="2221468"/>
              <a:chExt cx="2209800" cy="369332"/>
            </a:xfrm>
          </p:grpSpPr>
          <p:cxnSp>
            <p:nvCxnSpPr>
              <p:cNvPr id="62" name="Straight Connector 61"/>
              <p:cNvCxnSpPr/>
              <p:nvPr/>
            </p:nvCxnSpPr>
            <p:spPr>
              <a:xfrm>
                <a:off x="6096000" y="2305854"/>
                <a:ext cx="228600" cy="0"/>
              </a:xfrm>
              <a:prstGeom prst="line">
                <a:avLst/>
              </a:prstGeom>
              <a:ln w="38100">
                <a:solidFill>
                  <a:srgbClr val="329C9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96000" y="2354758"/>
                <a:ext cx="2286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096000" y="2403662"/>
                <a:ext cx="2286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096000" y="2452048"/>
                <a:ext cx="228600" cy="0"/>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324600" y="2221468"/>
                <a:ext cx="1981200" cy="369332"/>
              </a:xfrm>
              <a:prstGeom prst="rect">
                <a:avLst/>
              </a:prstGeom>
              <a:noFill/>
            </p:spPr>
            <p:txBody>
              <a:bodyPr wrap="square" rtlCol="0">
                <a:spAutoFit/>
              </a:bodyPr>
              <a:lstStyle/>
              <a:p>
                <a:r>
                  <a:rPr lang="en-US" b="1" dirty="0" smtClean="0">
                    <a:solidFill>
                      <a:srgbClr val="C00000"/>
                    </a:solidFill>
                    <a:latin typeface="Minion Pro Cond" pitchFamily="18" charset="0"/>
                  </a:rPr>
                  <a:t>surface Model</a:t>
                </a:r>
              </a:p>
            </p:txBody>
          </p:sp>
        </p:grpSp>
        <p:sp>
          <p:nvSpPr>
            <p:cNvPr id="58" name="Oval 57"/>
            <p:cNvSpPr>
              <a:spLocks/>
            </p:cNvSpPr>
            <p:nvPr/>
          </p:nvSpPr>
          <p:spPr>
            <a:xfrm>
              <a:off x="5802630" y="2590800"/>
              <a:ext cx="228600" cy="228600"/>
            </a:xfrm>
            <a:prstGeom prst="ellipse">
              <a:avLst/>
            </a:prstGeom>
            <a:solidFill>
              <a:srgbClr val="FF00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955030" y="2590800"/>
              <a:ext cx="228600" cy="228600"/>
            </a:xfrm>
            <a:prstGeom prst="ellipse">
              <a:avLst/>
            </a:prstGeom>
            <a:solidFill>
              <a:srgbClr val="FE91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6107430" y="2590800"/>
              <a:ext cx="228600" cy="228600"/>
            </a:xfrm>
            <a:prstGeom prst="ellipse">
              <a:avLst/>
            </a:prstGeom>
            <a:solidFill>
              <a:srgbClr val="FFFF00">
                <a:alpha val="60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6338248" y="2533850"/>
              <a:ext cx="1340560" cy="369332"/>
            </a:xfrm>
            <a:prstGeom prst="rect">
              <a:avLst/>
            </a:prstGeom>
          </p:spPr>
          <p:txBody>
            <a:bodyPr wrap="none">
              <a:spAutoFit/>
            </a:bodyPr>
            <a:lstStyle/>
            <a:p>
              <a:r>
                <a:rPr lang="en-US" b="1" dirty="0" smtClean="0">
                  <a:solidFill>
                    <a:srgbClr val="C00000"/>
                  </a:solidFill>
                  <a:latin typeface="Minion Pro Cond" pitchFamily="18" charset="0"/>
                </a:rPr>
                <a:t>bayou Model</a:t>
              </a:r>
              <a:endParaRPr lang="en-US" b="1" dirty="0">
                <a:solidFill>
                  <a:srgbClr val="C00000"/>
                </a:solidFill>
                <a:latin typeface="Minion Pro Cond" pitchFamily="18" charset="0"/>
              </a:endParaRPr>
            </a:p>
          </p:txBody>
        </p:sp>
      </p:grpSp>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75" y="8267"/>
            <a:ext cx="1690676" cy="906133"/>
          </a:xfrm>
          <a:prstGeom prst="rect">
            <a:avLst/>
          </a:prstGeom>
        </p:spPr>
      </p:pic>
      <p:sp>
        <p:nvSpPr>
          <p:cNvPr id="2" name="TextBox 1"/>
          <p:cNvSpPr txBox="1"/>
          <p:nvPr/>
        </p:nvSpPr>
        <p:spPr>
          <a:xfrm>
            <a:off x="2514600" y="5948467"/>
            <a:ext cx="6172200" cy="830997"/>
          </a:xfrm>
          <a:prstGeom prst="rect">
            <a:avLst/>
          </a:prstGeom>
          <a:noFill/>
        </p:spPr>
        <p:txBody>
          <a:bodyPr wrap="square" rtlCol="0">
            <a:spAutoFit/>
          </a:bodyPr>
          <a:lstStyle/>
          <a:p>
            <a:r>
              <a:rPr lang="en-US" sz="2400" b="1" dirty="0">
                <a:solidFill>
                  <a:schemeClr val="bg1">
                    <a:lumMod val="95000"/>
                  </a:schemeClr>
                </a:solidFill>
                <a:latin typeface="Minion Pro Cond" pitchFamily="18" charset="0"/>
              </a:rPr>
              <a:t>b</a:t>
            </a:r>
            <a:r>
              <a:rPr lang="en-US" sz="2400" b="1" dirty="0" smtClean="0">
                <a:solidFill>
                  <a:schemeClr val="bg1">
                    <a:lumMod val="95000"/>
                  </a:schemeClr>
                </a:solidFill>
                <a:latin typeface="Minion Pro Cond" pitchFamily="18" charset="0"/>
              </a:rPr>
              <a:t>ayou </a:t>
            </a:r>
            <a:r>
              <a:rPr lang="en-US" sz="2400" b="1" dirty="0" err="1">
                <a:solidFill>
                  <a:schemeClr val="bg1">
                    <a:lumMod val="95000"/>
                  </a:schemeClr>
                </a:solidFill>
                <a:latin typeface="Minion Pro Cond" pitchFamily="18" charset="0"/>
              </a:rPr>
              <a:t>p</a:t>
            </a:r>
            <a:r>
              <a:rPr lang="en-US" sz="2400" b="1" dirty="0" err="1" smtClean="0">
                <a:solidFill>
                  <a:schemeClr val="bg1">
                    <a:lumMod val="95000"/>
                  </a:schemeClr>
                </a:solidFill>
                <a:latin typeface="Minion Pro Cond" pitchFamily="18" charset="0"/>
              </a:rPr>
              <a:t>hy</a:t>
            </a:r>
            <a:r>
              <a:rPr lang="en-US" sz="2400" b="1" dirty="0" smtClean="0">
                <a:solidFill>
                  <a:schemeClr val="bg1">
                    <a:lumMod val="95000"/>
                  </a:schemeClr>
                </a:solidFill>
                <a:latin typeface="Minion Pro Cond" pitchFamily="18" charset="0"/>
              </a:rPr>
              <a:t>. half-life    = 3.94 million years</a:t>
            </a:r>
          </a:p>
          <a:p>
            <a:r>
              <a:rPr lang="en-US" sz="2400" b="1" dirty="0">
                <a:solidFill>
                  <a:schemeClr val="bg1">
                    <a:lumMod val="95000"/>
                  </a:schemeClr>
                </a:solidFill>
                <a:latin typeface="Minion Pro Cond" pitchFamily="18" charset="0"/>
              </a:rPr>
              <a:t>s</a:t>
            </a:r>
            <a:r>
              <a:rPr lang="en-US" sz="2400" b="1" dirty="0" smtClean="0">
                <a:solidFill>
                  <a:schemeClr val="bg1">
                    <a:lumMod val="95000"/>
                  </a:schemeClr>
                </a:solidFill>
                <a:latin typeface="Minion Pro Cond" pitchFamily="18" charset="0"/>
              </a:rPr>
              <a:t>urface </a:t>
            </a:r>
            <a:r>
              <a:rPr lang="en-US" sz="2400" b="1" dirty="0" err="1">
                <a:solidFill>
                  <a:schemeClr val="bg1">
                    <a:lumMod val="95000"/>
                  </a:schemeClr>
                </a:solidFill>
                <a:latin typeface="Minion Pro Cond" pitchFamily="18" charset="0"/>
              </a:rPr>
              <a:t>p</a:t>
            </a:r>
            <a:r>
              <a:rPr lang="en-US" sz="2400" b="1" dirty="0" err="1" smtClean="0">
                <a:solidFill>
                  <a:schemeClr val="bg1">
                    <a:lumMod val="95000"/>
                  </a:schemeClr>
                </a:solidFill>
                <a:latin typeface="Minion Pro Cond" pitchFamily="18" charset="0"/>
              </a:rPr>
              <a:t>hy</a:t>
            </a:r>
            <a:r>
              <a:rPr lang="en-US" sz="2400" b="1" dirty="0" smtClean="0">
                <a:solidFill>
                  <a:schemeClr val="bg1">
                    <a:lumMod val="95000"/>
                  </a:schemeClr>
                </a:solidFill>
                <a:latin typeface="Minion Pro Cond" pitchFamily="18" charset="0"/>
              </a:rPr>
              <a:t>. half-life = 92 million years</a:t>
            </a:r>
            <a:endParaRPr lang="en-US" sz="2400" b="1" dirty="0">
              <a:solidFill>
                <a:schemeClr val="bg1">
                  <a:lumMod val="95000"/>
                </a:schemeClr>
              </a:solidFill>
              <a:latin typeface="Minion Pro Cond" pitchFamily="18" charset="0"/>
            </a:endParaRPr>
          </a:p>
        </p:txBody>
      </p:sp>
      <mc:AlternateContent xmlns:mc="http://schemas.openxmlformats.org/markup-compatibility/2006" xmlns:a14="http://schemas.microsoft.com/office/drawing/2010/main">
        <mc:Choice Requires="a14">
          <p:sp>
            <p:nvSpPr>
              <p:cNvPr id="37" name="TextBox 36"/>
              <p:cNvSpPr txBox="1"/>
              <p:nvPr/>
            </p:nvSpPr>
            <p:spPr>
              <a:xfrm>
                <a:off x="2286000" y="4724400"/>
                <a:ext cx="4953000" cy="538609"/>
              </a:xfrm>
              <a:prstGeom prst="rect">
                <a:avLst/>
              </a:prstGeom>
              <a:noFill/>
            </p:spPr>
            <p:txBody>
              <a:bodyPr wrap="square" rtlCol="0">
                <a:spAutoFit/>
              </a:bodyPr>
              <a:lstStyle/>
              <a:p>
                <a:r>
                  <a:rPr lang="en-US" sz="2900" b="1" dirty="0" smtClean="0">
                    <a:solidFill>
                      <a:srgbClr val="91C7A9"/>
                    </a:solidFill>
                    <a:latin typeface="Aharoni" pitchFamily="2" charset="-79"/>
                    <a:cs typeface="Aharoni" pitchFamily="2" charset="-79"/>
                  </a:rPr>
                  <a:t>bayou </a:t>
                </a:r>
                <a14:m>
                  <m:oMath xmlns:m="http://schemas.openxmlformats.org/officeDocument/2006/math">
                    <m:r>
                      <a:rPr lang="en-US" sz="2900" b="1" i="1" smtClean="0">
                        <a:solidFill>
                          <a:srgbClr val="91C7A9"/>
                        </a:solidFill>
                        <a:latin typeface="Cambria Math"/>
                        <a:ea typeface="Cambria Math"/>
                      </a:rPr>
                      <m:t>𝜽</m:t>
                    </m:r>
                  </m:oMath>
                </a14:m>
                <a:r>
                  <a:rPr lang="en-US" sz="2900" b="1" dirty="0" smtClean="0">
                    <a:solidFill>
                      <a:srgbClr val="91C7A9"/>
                    </a:solidFill>
                    <a:latin typeface="Aharoni" pitchFamily="2" charset="-79"/>
                    <a:cs typeface="Aharoni" pitchFamily="2" charset="-79"/>
                  </a:rPr>
                  <a:t>:    8 – 167 cm  </a:t>
                </a:r>
              </a:p>
            </p:txBody>
          </p:sp>
        </mc:Choice>
        <mc:Fallback xmlns="">
          <p:sp>
            <p:nvSpPr>
              <p:cNvPr id="37" name="TextBox 36"/>
              <p:cNvSpPr txBox="1">
                <a:spLocks noRot="1" noChangeAspect="1" noMove="1" noResize="1" noEditPoints="1" noAdjustHandles="1" noChangeArrowheads="1" noChangeShapeType="1" noTextEdit="1"/>
              </p:cNvSpPr>
              <p:nvPr/>
            </p:nvSpPr>
            <p:spPr>
              <a:xfrm>
                <a:off x="2286000" y="4724400"/>
                <a:ext cx="4953000" cy="538609"/>
              </a:xfrm>
              <a:prstGeom prst="rect">
                <a:avLst/>
              </a:prstGeom>
              <a:blipFill rotWithShape="1">
                <a:blip r:embed="rId6"/>
                <a:stretch>
                  <a:fillRect l="-2583" t="-11364" b="-329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2286000" y="5206425"/>
                <a:ext cx="6781800" cy="538609"/>
              </a:xfrm>
              <a:prstGeom prst="rect">
                <a:avLst/>
              </a:prstGeom>
              <a:noFill/>
            </p:spPr>
            <p:txBody>
              <a:bodyPr wrap="square" rtlCol="0">
                <a:spAutoFit/>
              </a:bodyPr>
              <a:lstStyle/>
              <a:p>
                <a:r>
                  <a:rPr lang="en-US" sz="2900" b="1" dirty="0" smtClean="0">
                    <a:solidFill>
                      <a:srgbClr val="91C7A9"/>
                    </a:solidFill>
                    <a:latin typeface="Aharoni" pitchFamily="2" charset="-79"/>
                    <a:cs typeface="Aharoni" pitchFamily="2" charset="-79"/>
                  </a:rPr>
                  <a:t>surface </a:t>
                </a:r>
                <a14:m>
                  <m:oMath xmlns:m="http://schemas.openxmlformats.org/officeDocument/2006/math">
                    <m:r>
                      <a:rPr lang="en-US" sz="2900" b="1" i="1">
                        <a:solidFill>
                          <a:srgbClr val="91C7A9"/>
                        </a:solidFill>
                        <a:latin typeface="Cambria Math"/>
                        <a:ea typeface="Cambria Math"/>
                      </a:rPr>
                      <m:t>𝜽</m:t>
                    </m:r>
                  </m:oMath>
                </a14:m>
                <a:r>
                  <a:rPr lang="en-US" sz="2900" b="1" dirty="0" smtClean="0">
                    <a:solidFill>
                      <a:srgbClr val="91C7A9"/>
                    </a:solidFill>
                    <a:latin typeface="Aharoni" pitchFamily="2" charset="-79"/>
                    <a:cs typeface="Aharoni" pitchFamily="2" charset="-79"/>
                  </a:rPr>
                  <a:t>: 2.9x10</a:t>
                </a:r>
                <a:r>
                  <a:rPr lang="en-US" sz="2900" b="1" baseline="30000" dirty="0" smtClean="0">
                    <a:solidFill>
                      <a:srgbClr val="91C7A9"/>
                    </a:solidFill>
                    <a:latin typeface="Aharoni" pitchFamily="2" charset="-79"/>
                    <a:cs typeface="Aharoni" pitchFamily="2" charset="-79"/>
                  </a:rPr>
                  <a:t>-170</a:t>
                </a:r>
                <a:r>
                  <a:rPr lang="en-US" sz="2900" b="1" dirty="0" smtClean="0">
                    <a:solidFill>
                      <a:srgbClr val="91C7A9"/>
                    </a:solidFill>
                    <a:latin typeface="Aharoni" pitchFamily="2" charset="-79"/>
                    <a:cs typeface="Aharoni" pitchFamily="2" charset="-79"/>
                  </a:rPr>
                  <a:t>fm– 1.96x10</a:t>
                </a:r>
                <a:r>
                  <a:rPr lang="en-US" sz="2900" b="1" baseline="30000" dirty="0" smtClean="0">
                    <a:solidFill>
                      <a:srgbClr val="91C7A9"/>
                    </a:solidFill>
                    <a:latin typeface="Aharoni" pitchFamily="2" charset="-79"/>
                    <a:cs typeface="Aharoni" pitchFamily="2" charset="-79"/>
                  </a:rPr>
                  <a:t>44</a:t>
                </a:r>
                <a:r>
                  <a:rPr lang="en-US" sz="2900" b="1" dirty="0" smtClean="0">
                    <a:solidFill>
                      <a:srgbClr val="91C7A9"/>
                    </a:solidFill>
                    <a:latin typeface="Aharoni" pitchFamily="2" charset="-79"/>
                    <a:cs typeface="Aharoni" pitchFamily="2" charset="-79"/>
                  </a:rPr>
                  <a:t> km  </a:t>
                </a:r>
              </a:p>
            </p:txBody>
          </p:sp>
        </mc:Choice>
        <mc:Fallback xmlns="">
          <p:sp>
            <p:nvSpPr>
              <p:cNvPr id="38" name="TextBox 37"/>
              <p:cNvSpPr txBox="1">
                <a:spLocks noRot="1" noChangeAspect="1" noMove="1" noResize="1" noEditPoints="1" noAdjustHandles="1" noChangeArrowheads="1" noChangeShapeType="1" noTextEdit="1"/>
              </p:cNvSpPr>
              <p:nvPr/>
            </p:nvSpPr>
            <p:spPr>
              <a:xfrm>
                <a:off x="2286000" y="5206425"/>
                <a:ext cx="6781800" cy="538609"/>
              </a:xfrm>
              <a:prstGeom prst="rect">
                <a:avLst/>
              </a:prstGeom>
              <a:blipFill rotWithShape="1">
                <a:blip r:embed="rId7"/>
                <a:stretch>
                  <a:fillRect l="-1887" t="-11364" b="-32955"/>
                </a:stretch>
              </a:blipFill>
            </p:spPr>
            <p:txBody>
              <a:bodyPr/>
              <a:lstStyle/>
              <a:p>
                <a:r>
                  <a:rPr lang="en-US">
                    <a:noFill/>
                  </a:rPr>
                  <a:t> </a:t>
                </a:r>
              </a:p>
            </p:txBody>
          </p:sp>
        </mc:Fallback>
      </mc:AlternateContent>
      <p:sp>
        <p:nvSpPr>
          <p:cNvPr id="39" name="Rectangle 38"/>
          <p:cNvSpPr/>
          <p:nvPr/>
        </p:nvSpPr>
        <p:spPr>
          <a:xfrm>
            <a:off x="1551214" y="152400"/>
            <a:ext cx="4392386" cy="461665"/>
          </a:xfrm>
          <a:prstGeom prst="rect">
            <a:avLst/>
          </a:prstGeom>
        </p:spPr>
        <p:txBody>
          <a:bodyPr wrap="square">
            <a:spAutoFit/>
          </a:bodyPr>
          <a:lstStyle/>
          <a:p>
            <a:pPr algn="ctr"/>
            <a:r>
              <a:rPr lang="en-US" sz="2400" b="1" dirty="0" smtClean="0">
                <a:solidFill>
                  <a:srgbClr val="E46A6B"/>
                </a:solidFill>
                <a:latin typeface="Minion Pro Cond" pitchFamily="18" charset="0"/>
              </a:rPr>
              <a:t>(</a:t>
            </a:r>
            <a:r>
              <a:rPr lang="en-US" sz="2400" b="1" dirty="0" err="1" smtClean="0">
                <a:solidFill>
                  <a:srgbClr val="E46A6B"/>
                </a:solidFill>
                <a:latin typeface="Minion Pro Cond" pitchFamily="18" charset="0"/>
              </a:rPr>
              <a:t>Uyeda</a:t>
            </a:r>
            <a:r>
              <a:rPr lang="en-US" sz="2400" b="1" dirty="0" smtClean="0">
                <a:solidFill>
                  <a:srgbClr val="E46A6B"/>
                </a:solidFill>
                <a:latin typeface="Minion Pro Cond" pitchFamily="18" charset="0"/>
              </a:rPr>
              <a:t> and Harmon, 2014)</a:t>
            </a:r>
            <a:endParaRPr lang="en-US" sz="3600" b="1" i="1" dirty="0">
              <a:solidFill>
                <a:srgbClr val="E46A6B"/>
              </a:solidFill>
              <a:latin typeface="Minion Pro Cond" pitchFamily="18" charset="0"/>
            </a:endParaRPr>
          </a:p>
        </p:txBody>
      </p:sp>
    </p:spTree>
    <p:extLst>
      <p:ext uri="{BB962C8B-B14F-4D97-AF65-F5344CB8AC3E}">
        <p14:creationId xmlns:p14="http://schemas.microsoft.com/office/powerpoint/2010/main" val="361889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greglasley.net/images/M/Medium-Ground-Finch-000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400" y="2362200"/>
            <a:ext cx="3657600" cy="24231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greglasley.net/images/M/Medium-Ground-Finch-0002.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87868" y="2346434"/>
            <a:ext cx="3694176" cy="244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08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273" y="76200"/>
            <a:ext cx="9111727" cy="1143000"/>
          </a:xfrm>
        </p:spPr>
        <p:txBody>
          <a:bodyPr>
            <a:noAutofit/>
          </a:bodyPr>
          <a:lstStyle/>
          <a:p>
            <a:pPr algn="l"/>
            <a:r>
              <a:rPr lang="en-US" dirty="0" smtClean="0"/>
              <a:t>We can generate better hypotheses</a:t>
            </a:r>
            <a:endParaRPr lang="en-US" dirty="0"/>
          </a:p>
        </p:txBody>
      </p:sp>
      <p:sp>
        <p:nvSpPr>
          <p:cNvPr id="3" name="Content Placeholder 2"/>
          <p:cNvSpPr>
            <a:spLocks noGrp="1"/>
          </p:cNvSpPr>
          <p:nvPr>
            <p:ph idx="1"/>
          </p:nvPr>
        </p:nvSpPr>
        <p:spPr>
          <a:xfrm>
            <a:off x="0" y="1265237"/>
            <a:ext cx="9144000" cy="4525963"/>
          </a:xfrm>
        </p:spPr>
        <p:txBody>
          <a:bodyPr>
            <a:normAutofit/>
          </a:bodyPr>
          <a:lstStyle/>
          <a:p>
            <a:pPr marL="0" indent="0">
              <a:buNone/>
            </a:pPr>
            <a:r>
              <a:rPr lang="en-US" b="1" dirty="0" smtClean="0"/>
              <a:t>Jaffe et al. (2011) </a:t>
            </a:r>
            <a:r>
              <a:rPr lang="en-US" b="1" dirty="0" smtClean="0">
                <a:sym typeface="Wingdings" pitchFamily="2" charset="2"/>
              </a:rPr>
              <a:t> </a:t>
            </a:r>
          </a:p>
          <a:p>
            <a:pPr marL="0" indent="0">
              <a:buNone/>
            </a:pPr>
            <a:r>
              <a:rPr lang="en-US" b="1" dirty="0">
                <a:sym typeface="Wingdings" pitchFamily="2" charset="2"/>
              </a:rPr>
              <a:t>	</a:t>
            </a:r>
            <a:r>
              <a:rPr lang="en-US" b="1" dirty="0" smtClean="0">
                <a:sym typeface="Wingdings" pitchFamily="2" charset="2"/>
              </a:rPr>
              <a:t>Marine, Freshwater, Terrestrial and Island</a:t>
            </a:r>
          </a:p>
          <a:p>
            <a:pPr marL="0" indent="0">
              <a:buNone/>
            </a:pPr>
            <a:endParaRPr lang="en-US" sz="1400" b="1" dirty="0">
              <a:sym typeface="Wingdings" pitchFamily="2" charset="2"/>
            </a:endParaRPr>
          </a:p>
          <a:p>
            <a:pPr marL="0" indent="0">
              <a:buNone/>
            </a:pPr>
            <a:r>
              <a:rPr lang="en-US" b="1" dirty="0" smtClean="0"/>
              <a:t>Of those, only Marine was found by bayou.</a:t>
            </a:r>
          </a:p>
          <a:p>
            <a:pPr marL="0" indent="0">
              <a:buNone/>
            </a:pPr>
            <a:endParaRPr lang="en-US" sz="1400" b="1" dirty="0" smtClean="0"/>
          </a:p>
          <a:p>
            <a:pPr marL="0" indent="0">
              <a:buNone/>
            </a:pPr>
            <a:r>
              <a:rPr lang="en-US" b="1" dirty="0" smtClean="0"/>
              <a:t>Better hypothesis? </a:t>
            </a:r>
            <a:endParaRPr lang="en-US" b="1" dirty="0" smtClean="0">
              <a:sym typeface="Wingdings" pitchFamily="2" charset="2"/>
            </a:endParaRPr>
          </a:p>
          <a:p>
            <a:pPr marL="0" indent="0">
              <a:buNone/>
            </a:pPr>
            <a:r>
              <a:rPr lang="en-US" b="1" dirty="0">
                <a:sym typeface="Wingdings" pitchFamily="2" charset="2"/>
              </a:rPr>
              <a:t>	</a:t>
            </a:r>
            <a:r>
              <a:rPr lang="en-US" b="1" dirty="0" smtClean="0">
                <a:sym typeface="Wingdings" pitchFamily="2" charset="2"/>
              </a:rPr>
              <a:t>Aquatic life history + high environmental 	temperature</a:t>
            </a:r>
            <a:endParaRPr lang="en-US" b="1" dirty="0" smtClean="0"/>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38600" y="5138169"/>
            <a:ext cx="1547278" cy="1600959"/>
          </a:xfrm>
          <a:prstGeom prst="rect">
            <a:avLst/>
          </a:prstGeom>
          <a:ln w="63500">
            <a:solidFill>
              <a:srgbClr val="E93DB4"/>
            </a:solidFill>
          </a:ln>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8392" y="5111088"/>
            <a:ext cx="1407652" cy="1628040"/>
          </a:xfrm>
          <a:prstGeom prst="rect">
            <a:avLst/>
          </a:prstGeom>
          <a:ln w="63500">
            <a:solidFill>
              <a:srgbClr val="92D050"/>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44272" y="5138168"/>
            <a:ext cx="1498224" cy="1600959"/>
          </a:xfrm>
          <a:prstGeom prst="rect">
            <a:avLst/>
          </a:prstGeom>
          <a:ln w="63500">
            <a:solidFill>
              <a:srgbClr val="A30991"/>
            </a:solidFill>
          </a:ln>
        </p:spPr>
      </p:pic>
    </p:spTree>
    <p:extLst>
      <p:ext uri="{BB962C8B-B14F-4D97-AF65-F5344CB8AC3E}">
        <p14:creationId xmlns:p14="http://schemas.microsoft.com/office/powerpoint/2010/main" val="125735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p:cNvSpPr txBox="1">
            <a:spLocks/>
          </p:cNvSpPr>
          <p:nvPr/>
        </p:nvSpPr>
        <p:spPr>
          <a:xfrm>
            <a:off x="152400" y="304800"/>
            <a:ext cx="41148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pPr algn="l"/>
            <a:r>
              <a:rPr lang="en-US" sz="3600" dirty="0" smtClean="0">
                <a:solidFill>
                  <a:srgbClr val="91C7A9"/>
                </a:solidFill>
                <a:latin typeface="Minion Pro Cond" pitchFamily="18" charset="0"/>
              </a:rPr>
              <a:t>But is it stabilizing selection or adaptive zone shifts or….?</a:t>
            </a:r>
            <a:endParaRPr lang="en-US" sz="3600" dirty="0">
              <a:solidFill>
                <a:srgbClr val="91C7A9"/>
              </a:solidFill>
              <a:latin typeface="Minion Pro Cond" pitchFamily="18" charset="0"/>
            </a:endParaRPr>
          </a:p>
        </p:txBody>
      </p:sp>
      <p:sp>
        <p:nvSpPr>
          <p:cNvPr id="7" name="Content Placeholder 6"/>
          <p:cNvSpPr>
            <a:spLocks noGrp="1"/>
          </p:cNvSpPr>
          <p:nvPr>
            <p:ph idx="1"/>
          </p:nvPr>
        </p:nvSpPr>
        <p:spPr>
          <a:xfrm>
            <a:off x="5029200" y="731837"/>
            <a:ext cx="4114800" cy="6278563"/>
          </a:xfrm>
        </p:spPr>
        <p:txBody>
          <a:bodyPr>
            <a:normAutofit/>
          </a:bodyPr>
          <a:lstStyle/>
          <a:p>
            <a:r>
              <a:rPr lang="en-US" b="1" dirty="0" smtClean="0"/>
              <a:t>85 taxa</a:t>
            </a:r>
          </a:p>
          <a:p>
            <a:r>
              <a:rPr lang="en-US" b="1" dirty="0" smtClean="0"/>
              <a:t>Body size (SVL)</a:t>
            </a:r>
          </a:p>
          <a:p>
            <a:r>
              <a:rPr lang="en-US" b="1" dirty="0" smtClean="0"/>
              <a:t>Use 3 different priors:</a:t>
            </a:r>
          </a:p>
          <a:p>
            <a:pPr lvl="1"/>
            <a:r>
              <a:rPr lang="en-US" b="1" dirty="0" smtClean="0"/>
              <a:t>Weakly informative (Free)</a:t>
            </a:r>
          </a:p>
          <a:p>
            <a:pPr lvl="1"/>
            <a:r>
              <a:rPr lang="en-US" b="1" dirty="0" smtClean="0"/>
              <a:t>Blunderbuss model (Stasis shifts)</a:t>
            </a:r>
          </a:p>
          <a:p>
            <a:pPr lvl="1"/>
            <a:r>
              <a:rPr lang="en-US" b="1" dirty="0" smtClean="0"/>
              <a:t>Quantitative genetic model (Peak shifts)</a:t>
            </a:r>
          </a:p>
          <a:p>
            <a:endParaRPr lang="en-US" b="1" dirty="0"/>
          </a:p>
        </p:txBody>
      </p:sp>
      <p:sp>
        <p:nvSpPr>
          <p:cNvPr id="5" name="Title 4"/>
          <p:cNvSpPr>
            <a:spLocks noGrp="1"/>
          </p:cNvSpPr>
          <p:nvPr>
            <p:ph type="title"/>
          </p:nvPr>
        </p:nvSpPr>
        <p:spPr>
          <a:xfrm>
            <a:off x="5029200" y="-228600"/>
            <a:ext cx="4114800" cy="1143000"/>
          </a:xfrm>
        </p:spPr>
        <p:txBody>
          <a:bodyPr/>
          <a:lstStyle/>
          <a:p>
            <a:pPr algn="l"/>
            <a:r>
              <a:rPr lang="en-US" i="1" dirty="0" err="1" smtClean="0"/>
              <a:t>Anolis</a:t>
            </a:r>
            <a:endParaRPr lang="en-US" i="1"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81800" y="0"/>
            <a:ext cx="2362200" cy="126604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917989" cy="7010400"/>
          </a:xfrm>
          <a:prstGeom prst="rect">
            <a:avLst/>
          </a:prstGeom>
        </p:spPr>
      </p:pic>
    </p:spTree>
    <p:extLst>
      <p:ext uri="{BB962C8B-B14F-4D97-AF65-F5344CB8AC3E}">
        <p14:creationId xmlns:p14="http://schemas.microsoft.com/office/powerpoint/2010/main" val="16139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fade">
                                      <p:cBhvr>
                                        <p:cTn id="20" dur="500"/>
                                        <p:tgtEl>
                                          <p:spTgt spid="7">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animEffect transition="in" filter="fade">
                                      <p:cBhvr>
                                        <p:cTn id="25" dur="500"/>
                                        <p:tgtEl>
                                          <p:spTgt spid="7">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3" end="3"/>
                                            </p:txEl>
                                          </p:spTgt>
                                        </p:tgtEl>
                                        <p:attrNameLst>
                                          <p:attrName>style.visibility</p:attrName>
                                        </p:attrNameLst>
                                      </p:cBhvr>
                                      <p:to>
                                        <p:strVal val="visible"/>
                                      </p:to>
                                    </p:set>
                                    <p:animEffect transition="in" filter="fade">
                                      <p:cBhvr>
                                        <p:cTn id="28" dur="500"/>
                                        <p:tgtEl>
                                          <p:spTgt spid="7">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5" end="5"/>
                                            </p:txEl>
                                          </p:spTgt>
                                        </p:tgtEl>
                                        <p:attrNameLst>
                                          <p:attrName>style.visibility</p:attrName>
                                        </p:attrNameLst>
                                      </p:cBhvr>
                                      <p:to>
                                        <p:strVal val="visible"/>
                                      </p:to>
                                    </p:set>
                                    <p:animEffect transition="in" filter="fade">
                                      <p:cBhvr>
                                        <p:cTn id="34" dur="500"/>
                                        <p:tgtEl>
                                          <p:spTgt spid="7">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514600" y="381000"/>
            <a:ext cx="6781800" cy="678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a:xfrm>
            <a:off x="-533400" y="0"/>
            <a:ext cx="10287000" cy="762000"/>
          </a:xfrm>
        </p:spPr>
        <p:txBody>
          <a:bodyPr>
            <a:normAutofit/>
          </a:bodyPr>
          <a:lstStyle/>
          <a:p>
            <a:r>
              <a:rPr lang="en-US" sz="4000" dirty="0" smtClean="0"/>
              <a:t>“Blunderbuss” Parameterization</a:t>
            </a:r>
            <a:endParaRPr lang="en-US" sz="4000" dirty="0"/>
          </a:p>
        </p:txBody>
      </p:sp>
      <p:sp>
        <p:nvSpPr>
          <p:cNvPr id="6" name="TextBox 5"/>
          <p:cNvSpPr txBox="1"/>
          <p:nvPr/>
        </p:nvSpPr>
        <p:spPr>
          <a:xfrm>
            <a:off x="762000" y="3352800"/>
            <a:ext cx="1638300" cy="646331"/>
          </a:xfrm>
          <a:prstGeom prst="rect">
            <a:avLst/>
          </a:prstGeom>
          <a:noFill/>
        </p:spPr>
        <p:txBody>
          <a:bodyPr wrap="square" rtlCol="0">
            <a:spAutoFit/>
          </a:bodyPr>
          <a:lstStyle/>
          <a:p>
            <a:r>
              <a:rPr lang="el-GR" sz="3600" i="1" dirty="0" smtClean="0">
                <a:solidFill>
                  <a:schemeClr val="bg1">
                    <a:lumMod val="95000"/>
                  </a:schemeClr>
                </a:solidFill>
                <a:latin typeface="Minion Pro Cond"/>
              </a:rPr>
              <a:t>σ</a:t>
            </a:r>
            <a:r>
              <a:rPr lang="en-US" sz="3600" i="1" baseline="30000" dirty="0" smtClean="0">
                <a:solidFill>
                  <a:schemeClr val="bg1">
                    <a:lumMod val="95000"/>
                  </a:schemeClr>
                </a:solidFill>
                <a:latin typeface="Minion Pro Cond"/>
              </a:rPr>
              <a:t>2</a:t>
            </a:r>
            <a:r>
              <a:rPr lang="en-US" sz="3600" i="1" dirty="0" smtClean="0">
                <a:solidFill>
                  <a:schemeClr val="bg1">
                    <a:lumMod val="95000"/>
                  </a:schemeClr>
                </a:solidFill>
                <a:latin typeface="Minion Pro Cond"/>
              </a:rPr>
              <a:t>/(2</a:t>
            </a:r>
            <a:r>
              <a:rPr lang="el-GR" sz="3600" i="1" dirty="0" smtClean="0">
                <a:solidFill>
                  <a:schemeClr val="bg1">
                    <a:lumMod val="95000"/>
                  </a:schemeClr>
                </a:solidFill>
                <a:latin typeface="Minion Pro Cond"/>
              </a:rPr>
              <a:t>α</a:t>
            </a:r>
            <a:r>
              <a:rPr lang="en-US" sz="3600" i="1" dirty="0" smtClean="0">
                <a:solidFill>
                  <a:schemeClr val="bg1">
                    <a:lumMod val="95000"/>
                  </a:schemeClr>
                </a:solidFill>
                <a:latin typeface="Minion Pro Cond"/>
              </a:rPr>
              <a:t>)</a:t>
            </a:r>
            <a:endParaRPr lang="en-US" sz="3600" i="1" dirty="0">
              <a:solidFill>
                <a:schemeClr val="bg1">
                  <a:lumMod val="95000"/>
                </a:schemeClr>
              </a:solidFill>
              <a:latin typeface="Minion Pro Cond"/>
            </a:endParaRPr>
          </a:p>
        </p:txBody>
      </p:sp>
      <p:sp>
        <p:nvSpPr>
          <p:cNvPr id="7" name="Left Brace 6"/>
          <p:cNvSpPr/>
          <p:nvPr/>
        </p:nvSpPr>
        <p:spPr>
          <a:xfrm>
            <a:off x="2400300" y="3352801"/>
            <a:ext cx="1257300" cy="533400"/>
          </a:xfrm>
          <a:prstGeom prst="leftBrace">
            <a:avLst>
              <a:gd name="adj1" fmla="val 8333"/>
              <a:gd name="adj2" fmla="val 54993"/>
            </a:avLst>
          </a:prstGeom>
          <a:noFill/>
          <a:ln w="63500">
            <a:solidFill>
              <a:srgbClr val="91C7A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9" name="Left Brace 8"/>
          <p:cNvSpPr/>
          <p:nvPr/>
        </p:nvSpPr>
        <p:spPr>
          <a:xfrm rot="16200000">
            <a:off x="4991103" y="2857500"/>
            <a:ext cx="762000" cy="3581400"/>
          </a:xfrm>
          <a:prstGeom prst="leftBrace">
            <a:avLst/>
          </a:prstGeom>
          <a:noFill/>
          <a:ln w="63500">
            <a:solidFill>
              <a:srgbClr val="91C7A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1" name="TextBox 10"/>
          <p:cNvSpPr txBox="1"/>
          <p:nvPr/>
        </p:nvSpPr>
        <p:spPr>
          <a:xfrm>
            <a:off x="4764555" y="5181600"/>
            <a:ext cx="1466850" cy="646331"/>
          </a:xfrm>
          <a:prstGeom prst="rect">
            <a:avLst/>
          </a:prstGeom>
          <a:noFill/>
        </p:spPr>
        <p:txBody>
          <a:bodyPr wrap="square" rtlCol="0">
            <a:spAutoFit/>
          </a:bodyPr>
          <a:lstStyle/>
          <a:p>
            <a:r>
              <a:rPr lang="en-US" sz="3600" i="1" dirty="0" smtClean="0">
                <a:solidFill>
                  <a:schemeClr val="bg1">
                    <a:lumMod val="95000"/>
                  </a:schemeClr>
                </a:solidFill>
                <a:latin typeface="Minion Pro Cond"/>
              </a:rPr>
              <a:t>ln2/</a:t>
            </a:r>
            <a:r>
              <a:rPr lang="el-GR" sz="3600" i="1" dirty="0" smtClean="0">
                <a:solidFill>
                  <a:schemeClr val="bg1">
                    <a:lumMod val="95000"/>
                  </a:schemeClr>
                </a:solidFill>
                <a:latin typeface="Minion Pro Cond"/>
              </a:rPr>
              <a:t>α</a:t>
            </a:r>
            <a:endParaRPr lang="en-US" sz="3600" i="1" dirty="0">
              <a:solidFill>
                <a:schemeClr val="bg1">
                  <a:lumMod val="95000"/>
                </a:schemeClr>
              </a:solidFill>
              <a:latin typeface="Minion Pro Cond"/>
            </a:endParaRPr>
          </a:p>
        </p:txBody>
      </p:sp>
    </p:spTree>
    <p:extLst>
      <p:ext uri="{BB962C8B-B14F-4D97-AF65-F5344CB8AC3E}">
        <p14:creationId xmlns:p14="http://schemas.microsoft.com/office/powerpoint/2010/main" val="420253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04800"/>
            <a:ext cx="9067800" cy="762000"/>
          </a:xfrm>
        </p:spPr>
        <p:txBody>
          <a:bodyPr>
            <a:noAutofit/>
          </a:bodyPr>
          <a:lstStyle/>
          <a:p>
            <a:r>
              <a:rPr lang="en-US" sz="3600" dirty="0" smtClean="0"/>
              <a:t>Quantitative Genetics Parameterization</a:t>
            </a:r>
            <a:br>
              <a:rPr lang="en-US" sz="3600" dirty="0" smtClean="0"/>
            </a:br>
            <a:r>
              <a:rPr lang="en-US" sz="3200" dirty="0" smtClean="0">
                <a:solidFill>
                  <a:srgbClr val="E46A6B"/>
                </a:solidFill>
              </a:rPr>
              <a:t>(</a:t>
            </a:r>
            <a:r>
              <a:rPr lang="en-US" sz="3200" dirty="0" err="1" smtClean="0">
                <a:solidFill>
                  <a:srgbClr val="E46A6B"/>
                </a:solidFill>
              </a:rPr>
              <a:t>Lande</a:t>
            </a:r>
            <a:r>
              <a:rPr lang="en-US" sz="3200" dirty="0" smtClean="0">
                <a:solidFill>
                  <a:srgbClr val="E46A6B"/>
                </a:solidFill>
              </a:rPr>
              <a:t> 1976)</a:t>
            </a:r>
            <a:endParaRPr lang="en-US" sz="3200" dirty="0">
              <a:solidFill>
                <a:srgbClr val="E46A6B"/>
              </a:solidFill>
            </a:endParaRPr>
          </a:p>
        </p:txBody>
      </p:sp>
      <mc:AlternateContent xmlns:mc="http://schemas.openxmlformats.org/markup-compatibility/2006" xmlns:a14="http://schemas.microsoft.com/office/drawing/2010/main">
        <mc:Choice Requires="a14">
          <p:sp>
            <p:nvSpPr>
              <p:cNvPr id="5" name="TextBox 4"/>
              <p:cNvSpPr txBox="1"/>
              <p:nvPr/>
            </p:nvSpPr>
            <p:spPr>
              <a:xfrm>
                <a:off x="1524000" y="1423828"/>
                <a:ext cx="6901761" cy="6335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solidFill>
                            <a:schemeClr val="bg1">
                              <a:lumMod val="95000"/>
                            </a:schemeClr>
                          </a:solidFill>
                          <a:latin typeface="Cambria Math"/>
                        </a:rPr>
                        <m:t>𝑑𝑍</m:t>
                      </m:r>
                      <m:r>
                        <a:rPr lang="en-US" sz="3600" i="1" baseline="-25000">
                          <a:solidFill>
                            <a:schemeClr val="bg1">
                              <a:lumMod val="95000"/>
                            </a:schemeClr>
                          </a:solidFill>
                          <a:latin typeface="Cambria Math"/>
                        </a:rPr>
                        <m:t>𝑡</m:t>
                      </m:r>
                      <m:r>
                        <a:rPr lang="en-US" sz="3600" b="0" i="1" smtClean="0">
                          <a:solidFill>
                            <a:schemeClr val="bg1">
                              <a:lumMod val="95000"/>
                            </a:schemeClr>
                          </a:solidFill>
                          <a:latin typeface="Cambria Math"/>
                        </a:rPr>
                        <m:t>=−</m:t>
                      </m:r>
                      <m:r>
                        <m:rPr>
                          <m:sty m:val="p"/>
                        </m:rPr>
                        <a:rPr lang="el-GR" sz="3600" b="0" i="1" smtClean="0">
                          <a:solidFill>
                            <a:schemeClr val="bg1">
                              <a:lumMod val="95000"/>
                            </a:schemeClr>
                          </a:solidFill>
                          <a:latin typeface="Cambria Math"/>
                        </a:rPr>
                        <m:t>α</m:t>
                      </m:r>
                      <m:r>
                        <a:rPr lang="en-US" sz="3600" b="0" i="1" smtClean="0">
                          <a:solidFill>
                            <a:schemeClr val="bg1">
                              <a:lumMod val="95000"/>
                            </a:schemeClr>
                          </a:solidFill>
                          <a:latin typeface="Cambria Math"/>
                        </a:rPr>
                        <m:t> </m:t>
                      </m:r>
                      <m:d>
                        <m:dPr>
                          <m:ctrlPr>
                            <a:rPr lang="en-US" sz="3600" b="0" i="1" smtClean="0">
                              <a:solidFill>
                                <a:schemeClr val="bg1">
                                  <a:lumMod val="95000"/>
                                </a:schemeClr>
                              </a:solidFill>
                              <a:latin typeface="Cambria Math"/>
                            </a:rPr>
                          </m:ctrlPr>
                        </m:dPr>
                        <m:e>
                          <m:sSub>
                            <m:sSubPr>
                              <m:ctrlPr>
                                <a:rPr lang="en-US" sz="3600" b="0" i="1" smtClean="0">
                                  <a:solidFill>
                                    <a:schemeClr val="bg1">
                                      <a:lumMod val="95000"/>
                                    </a:schemeClr>
                                  </a:solidFill>
                                  <a:latin typeface="Cambria Math"/>
                                </a:rPr>
                              </m:ctrlPr>
                            </m:sSubPr>
                            <m:e>
                              <m:r>
                                <a:rPr lang="en-US" sz="3600" b="0" i="1" smtClean="0">
                                  <a:solidFill>
                                    <a:schemeClr val="bg1">
                                      <a:lumMod val="95000"/>
                                    </a:schemeClr>
                                  </a:solidFill>
                                  <a:latin typeface="Cambria Math"/>
                                </a:rPr>
                                <m:t>𝑍</m:t>
                              </m:r>
                            </m:e>
                            <m:sub>
                              <m:r>
                                <a:rPr lang="en-US" sz="3600" b="0" i="1" smtClean="0">
                                  <a:solidFill>
                                    <a:schemeClr val="bg1">
                                      <a:lumMod val="95000"/>
                                    </a:schemeClr>
                                  </a:solidFill>
                                  <a:latin typeface="Cambria Math"/>
                                </a:rPr>
                                <m:t>𝑡</m:t>
                              </m:r>
                              <m:r>
                                <a:rPr lang="en-US" sz="3600" b="0" i="1" smtClean="0">
                                  <a:solidFill>
                                    <a:schemeClr val="bg1">
                                      <a:lumMod val="95000"/>
                                    </a:schemeClr>
                                  </a:solidFill>
                                  <a:latin typeface="Cambria Math"/>
                                </a:rPr>
                                <m:t>−1</m:t>
                              </m:r>
                            </m:sub>
                          </m:sSub>
                          <m:r>
                            <a:rPr lang="en-US" sz="3600" b="0" i="1" smtClean="0">
                              <a:solidFill>
                                <a:schemeClr val="bg1">
                                  <a:lumMod val="95000"/>
                                </a:schemeClr>
                              </a:solidFill>
                              <a:latin typeface="Cambria Math"/>
                            </a:rPr>
                            <m:t> </m:t>
                          </m:r>
                          <m:r>
                            <a:rPr lang="en-US" sz="3600" b="0" i="0" smtClean="0">
                              <a:solidFill>
                                <a:schemeClr val="bg1">
                                  <a:lumMod val="95000"/>
                                </a:schemeClr>
                              </a:solidFill>
                              <a:latin typeface="Cambria Math"/>
                            </a:rPr>
                            <m:t>− </m:t>
                          </m:r>
                          <m:r>
                            <m:rPr>
                              <m:sty m:val="p"/>
                            </m:rPr>
                            <a:rPr lang="el-GR" sz="3600" b="0" i="0" smtClean="0">
                              <a:solidFill>
                                <a:schemeClr val="bg1">
                                  <a:lumMod val="95000"/>
                                </a:schemeClr>
                              </a:solidFill>
                              <a:latin typeface="Cambria Math"/>
                            </a:rPr>
                            <m:t>θ</m:t>
                          </m:r>
                        </m:e>
                      </m:d>
                      <m:r>
                        <a:rPr lang="en-US" sz="3600" b="0" i="1" smtClean="0">
                          <a:solidFill>
                            <a:schemeClr val="bg1">
                              <a:lumMod val="95000"/>
                            </a:schemeClr>
                          </a:solidFill>
                          <a:latin typeface="Cambria Math"/>
                        </a:rPr>
                        <m:t>𝑑𝑡</m:t>
                      </m:r>
                      <m:r>
                        <a:rPr lang="en-US" sz="3600" b="0" i="1" smtClean="0">
                          <a:solidFill>
                            <a:schemeClr val="bg1">
                              <a:lumMod val="95000"/>
                            </a:schemeClr>
                          </a:solidFill>
                          <a:latin typeface="Cambria Math"/>
                        </a:rPr>
                        <m:t>+ </m:t>
                      </m:r>
                      <m:r>
                        <m:rPr>
                          <m:sty m:val="p"/>
                        </m:rPr>
                        <a:rPr lang="el-GR" sz="3600" b="0" i="1" smtClean="0">
                          <a:solidFill>
                            <a:schemeClr val="bg1">
                              <a:lumMod val="95000"/>
                            </a:schemeClr>
                          </a:solidFill>
                          <a:latin typeface="Cambria Math"/>
                        </a:rPr>
                        <m:t>σ</m:t>
                      </m:r>
                      <m:r>
                        <a:rPr lang="en-US" sz="3600" b="0" i="1" smtClean="0">
                          <a:solidFill>
                            <a:schemeClr val="bg1">
                              <a:lumMod val="95000"/>
                            </a:schemeClr>
                          </a:solidFill>
                          <a:latin typeface="Cambria Math"/>
                        </a:rPr>
                        <m:t> </m:t>
                      </m:r>
                      <m:r>
                        <a:rPr lang="en-US" sz="3600" b="0" i="1" smtClean="0">
                          <a:solidFill>
                            <a:schemeClr val="bg1">
                              <a:lumMod val="95000"/>
                            </a:schemeClr>
                          </a:solidFill>
                          <a:latin typeface="Cambria Math"/>
                        </a:rPr>
                        <m:t>𝑑𝑊𝑡</m:t>
                      </m:r>
                    </m:oMath>
                  </m:oMathPara>
                </a14:m>
                <a:endParaRPr lang="en-US" sz="2000" baseline="-25000" dirty="0">
                  <a:solidFill>
                    <a:schemeClr val="bg1">
                      <a:lumMod val="95000"/>
                    </a:schemeClr>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524000" y="1423828"/>
                <a:ext cx="6901761" cy="633571"/>
              </a:xfrm>
              <a:prstGeom prst="rect">
                <a:avLst/>
              </a:prstGeom>
              <a:blipFill rotWithShape="1">
                <a:blip r:embed="rId2"/>
                <a:stretch>
                  <a:fillRect/>
                </a:stretch>
              </a:blipFill>
            </p:spPr>
            <p:txBody>
              <a:bodyPr/>
              <a:lstStyle/>
              <a:p>
                <a:r>
                  <a:rPr lang="en-US">
                    <a:noFill/>
                  </a:rPr>
                  <a:t> </a:t>
                </a:r>
              </a:p>
            </p:txBody>
          </p:sp>
        </mc:Fallback>
      </mc:AlternateContent>
      <p:sp>
        <p:nvSpPr>
          <p:cNvPr id="4" name="TextBox 3"/>
          <p:cNvSpPr txBox="1"/>
          <p:nvPr/>
        </p:nvSpPr>
        <p:spPr>
          <a:xfrm>
            <a:off x="152400" y="2971800"/>
            <a:ext cx="5181600" cy="646331"/>
          </a:xfrm>
          <a:prstGeom prst="rect">
            <a:avLst/>
          </a:prstGeom>
          <a:noFill/>
        </p:spPr>
        <p:txBody>
          <a:bodyPr wrap="square" rtlCol="0">
            <a:spAutoFit/>
          </a:bodyPr>
          <a:lstStyle/>
          <a:p>
            <a:r>
              <a:rPr lang="en-US" sz="3600" b="1" dirty="0" smtClean="0">
                <a:solidFill>
                  <a:srgbClr val="91C7A9"/>
                </a:solidFill>
                <a:latin typeface="Minion Pro Cond"/>
              </a:rPr>
              <a:t>Stabilizing Selection</a:t>
            </a:r>
            <a:endParaRPr lang="en-US" sz="3600" b="1" dirty="0">
              <a:solidFill>
                <a:srgbClr val="91C7A9"/>
              </a:solidFill>
              <a:latin typeface="Minion Pro Cond"/>
            </a:endParaRPr>
          </a:p>
        </p:txBody>
      </p:sp>
      <p:cxnSp>
        <p:nvCxnSpPr>
          <p:cNvPr id="7" name="Straight Arrow Connector 6"/>
          <p:cNvCxnSpPr>
            <a:stCxn id="4" idx="0"/>
          </p:cNvCxnSpPr>
          <p:nvPr/>
        </p:nvCxnSpPr>
        <p:spPr>
          <a:xfrm flipV="1">
            <a:off x="2743200" y="2057400"/>
            <a:ext cx="650340" cy="914400"/>
          </a:xfrm>
          <a:prstGeom prst="straightConnector1">
            <a:avLst/>
          </a:prstGeom>
          <a:ln w="1778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464520" y="3124200"/>
            <a:ext cx="3450880" cy="646331"/>
          </a:xfrm>
          <a:prstGeom prst="rect">
            <a:avLst/>
          </a:prstGeom>
          <a:noFill/>
        </p:spPr>
        <p:txBody>
          <a:bodyPr wrap="square" rtlCol="0">
            <a:spAutoFit/>
          </a:bodyPr>
          <a:lstStyle/>
          <a:p>
            <a:r>
              <a:rPr lang="en-US" sz="3600" b="1" dirty="0" smtClean="0">
                <a:solidFill>
                  <a:srgbClr val="91C7A9"/>
                </a:solidFill>
                <a:latin typeface="Minion Pro Cond"/>
              </a:rPr>
              <a:t>Genetic Drift</a:t>
            </a:r>
            <a:endParaRPr lang="en-US" sz="3600" b="1" dirty="0">
              <a:solidFill>
                <a:srgbClr val="91C7A9"/>
              </a:solidFill>
              <a:latin typeface="Minion Pro Cond"/>
            </a:endParaRPr>
          </a:p>
        </p:txBody>
      </p:sp>
      <p:cxnSp>
        <p:nvCxnSpPr>
          <p:cNvPr id="12" name="Straight Arrow Connector 11"/>
          <p:cNvCxnSpPr>
            <a:stCxn id="11" idx="0"/>
          </p:cNvCxnSpPr>
          <p:nvPr/>
        </p:nvCxnSpPr>
        <p:spPr>
          <a:xfrm flipV="1">
            <a:off x="7189960" y="2076450"/>
            <a:ext cx="0" cy="1047750"/>
          </a:xfrm>
          <a:prstGeom prst="straightConnector1">
            <a:avLst/>
          </a:prstGeom>
          <a:ln w="1778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8200" y="3468469"/>
            <a:ext cx="6896100" cy="646331"/>
          </a:xfrm>
          <a:prstGeom prst="rect">
            <a:avLst/>
          </a:prstGeom>
          <a:noFill/>
        </p:spPr>
        <p:txBody>
          <a:bodyPr wrap="square" rtlCol="0">
            <a:spAutoFit/>
          </a:bodyPr>
          <a:lstStyle/>
          <a:p>
            <a:r>
              <a:rPr lang="el-GR" sz="3600" i="1" dirty="0">
                <a:solidFill>
                  <a:schemeClr val="bg1">
                    <a:lumMod val="95000"/>
                  </a:schemeClr>
                </a:solidFill>
                <a:latin typeface="+mj-lt"/>
              </a:rPr>
              <a:t>α </a:t>
            </a:r>
            <a:r>
              <a:rPr lang="en-US" sz="3600" i="1" dirty="0" smtClean="0">
                <a:solidFill>
                  <a:schemeClr val="bg1">
                    <a:lumMod val="95000"/>
                  </a:schemeClr>
                </a:solidFill>
                <a:latin typeface="Minion Pro Cond"/>
              </a:rPr>
              <a:t>= h</a:t>
            </a:r>
            <a:r>
              <a:rPr lang="en-US" sz="3600" i="1" baseline="30000" dirty="0" smtClean="0">
                <a:solidFill>
                  <a:schemeClr val="bg1">
                    <a:lumMod val="95000"/>
                  </a:schemeClr>
                </a:solidFill>
                <a:latin typeface="Minion Pro Cond"/>
              </a:rPr>
              <a:t>2</a:t>
            </a:r>
            <a:r>
              <a:rPr lang="en-US" sz="3600" i="1" dirty="0" smtClean="0">
                <a:solidFill>
                  <a:schemeClr val="bg1">
                    <a:lumMod val="95000"/>
                  </a:schemeClr>
                </a:solidFill>
                <a:latin typeface="Minion Pro Cond"/>
              </a:rPr>
              <a:t>V</a:t>
            </a:r>
            <a:r>
              <a:rPr lang="en-US" sz="3600" i="1" baseline="-25000" dirty="0" smtClean="0">
                <a:solidFill>
                  <a:schemeClr val="bg1">
                    <a:lumMod val="95000"/>
                  </a:schemeClr>
                </a:solidFill>
                <a:latin typeface="Minion Pro Cond"/>
              </a:rPr>
              <a:t>P</a:t>
            </a:r>
            <a:r>
              <a:rPr lang="en-US" sz="3600" i="1" dirty="0" smtClean="0">
                <a:solidFill>
                  <a:schemeClr val="bg1">
                    <a:lumMod val="95000"/>
                  </a:schemeClr>
                </a:solidFill>
                <a:latin typeface="Minion Pro Cond"/>
              </a:rPr>
              <a:t>/(V</a:t>
            </a:r>
            <a:r>
              <a:rPr lang="en-US" sz="3600" i="1" baseline="-25000" dirty="0" smtClean="0">
                <a:solidFill>
                  <a:schemeClr val="bg1">
                    <a:lumMod val="95000"/>
                  </a:schemeClr>
                </a:solidFill>
                <a:latin typeface="Minion Pro Cond"/>
              </a:rPr>
              <a:t>P</a:t>
            </a:r>
            <a:r>
              <a:rPr lang="en-US" sz="3600" i="1" dirty="0" smtClean="0">
                <a:solidFill>
                  <a:schemeClr val="bg1">
                    <a:lumMod val="95000"/>
                  </a:schemeClr>
                </a:solidFill>
                <a:latin typeface="Minion Pro Cond"/>
              </a:rPr>
              <a:t>+</a:t>
            </a:r>
            <a:r>
              <a:rPr lang="el-GR" sz="3600" i="1" dirty="0" smtClean="0">
                <a:solidFill>
                  <a:schemeClr val="bg1">
                    <a:lumMod val="95000"/>
                  </a:schemeClr>
                </a:solidFill>
                <a:latin typeface="+mj-lt"/>
              </a:rPr>
              <a:t>ω</a:t>
            </a:r>
            <a:r>
              <a:rPr lang="en-US" sz="3600" i="1" baseline="30000" dirty="0" smtClean="0">
                <a:solidFill>
                  <a:schemeClr val="bg1">
                    <a:lumMod val="95000"/>
                  </a:schemeClr>
                </a:solidFill>
                <a:latin typeface="Minion Pro Cond"/>
              </a:rPr>
              <a:t>2</a:t>
            </a:r>
            <a:r>
              <a:rPr lang="en-US" sz="3600" i="1" dirty="0" smtClean="0">
                <a:solidFill>
                  <a:schemeClr val="bg1">
                    <a:lumMod val="95000"/>
                  </a:schemeClr>
                </a:solidFill>
                <a:latin typeface="Minion Pro Cond"/>
              </a:rPr>
              <a:t>)</a:t>
            </a:r>
            <a:endParaRPr lang="en-US" sz="3600" i="1" dirty="0">
              <a:solidFill>
                <a:schemeClr val="bg1">
                  <a:lumMod val="95000"/>
                </a:schemeClr>
              </a:solidFill>
              <a:latin typeface="Minion Pro Cond"/>
            </a:endParaRPr>
          </a:p>
        </p:txBody>
      </p:sp>
      <p:sp>
        <p:nvSpPr>
          <p:cNvPr id="16" name="TextBox 15"/>
          <p:cNvSpPr txBox="1"/>
          <p:nvPr/>
        </p:nvSpPr>
        <p:spPr>
          <a:xfrm>
            <a:off x="5562600" y="3581400"/>
            <a:ext cx="6896100" cy="646331"/>
          </a:xfrm>
          <a:prstGeom prst="rect">
            <a:avLst/>
          </a:prstGeom>
          <a:noFill/>
        </p:spPr>
        <p:txBody>
          <a:bodyPr wrap="square" rtlCol="0">
            <a:spAutoFit/>
          </a:bodyPr>
          <a:lstStyle/>
          <a:p>
            <a:r>
              <a:rPr lang="el-GR" sz="3600" i="1" dirty="0" smtClean="0">
                <a:solidFill>
                  <a:schemeClr val="bg1">
                    <a:lumMod val="95000"/>
                  </a:schemeClr>
                </a:solidFill>
                <a:latin typeface="+mj-lt"/>
              </a:rPr>
              <a:t>σ</a:t>
            </a:r>
            <a:r>
              <a:rPr lang="en-US" sz="3600" i="1" baseline="30000" dirty="0" smtClean="0">
                <a:solidFill>
                  <a:schemeClr val="bg1">
                    <a:lumMod val="95000"/>
                  </a:schemeClr>
                </a:solidFill>
                <a:latin typeface="Minion Pro Cond"/>
              </a:rPr>
              <a:t>2</a:t>
            </a:r>
            <a:r>
              <a:rPr lang="en-US" sz="3600" i="1" dirty="0" smtClean="0">
                <a:solidFill>
                  <a:schemeClr val="bg1">
                    <a:lumMod val="95000"/>
                  </a:schemeClr>
                </a:solidFill>
                <a:latin typeface="Minion Pro Cond"/>
              </a:rPr>
              <a:t> = h</a:t>
            </a:r>
            <a:r>
              <a:rPr lang="en-US" sz="3600" i="1" baseline="30000" dirty="0" smtClean="0">
                <a:solidFill>
                  <a:schemeClr val="bg1">
                    <a:lumMod val="95000"/>
                  </a:schemeClr>
                </a:solidFill>
                <a:latin typeface="Minion Pro Cond"/>
              </a:rPr>
              <a:t>2</a:t>
            </a:r>
            <a:r>
              <a:rPr lang="en-US" sz="3600" i="1" dirty="0" smtClean="0">
                <a:solidFill>
                  <a:schemeClr val="bg1">
                    <a:lumMod val="95000"/>
                  </a:schemeClr>
                </a:solidFill>
                <a:latin typeface="Minion Pro Cond"/>
              </a:rPr>
              <a:t>V</a:t>
            </a:r>
            <a:r>
              <a:rPr lang="en-US" sz="3600" i="1" baseline="-25000" dirty="0" smtClean="0">
                <a:solidFill>
                  <a:schemeClr val="bg1">
                    <a:lumMod val="95000"/>
                  </a:schemeClr>
                </a:solidFill>
                <a:latin typeface="Minion Pro Cond"/>
              </a:rPr>
              <a:t>P</a:t>
            </a:r>
            <a:r>
              <a:rPr lang="en-US" sz="3600" i="1" dirty="0" smtClean="0">
                <a:solidFill>
                  <a:schemeClr val="bg1">
                    <a:lumMod val="95000"/>
                  </a:schemeClr>
                </a:solidFill>
                <a:latin typeface="Minion Pro Cond"/>
              </a:rPr>
              <a:t>/N</a:t>
            </a:r>
            <a:r>
              <a:rPr lang="en-US" sz="3600" i="1" baseline="-25000" dirty="0" smtClean="0">
                <a:solidFill>
                  <a:schemeClr val="bg1">
                    <a:lumMod val="95000"/>
                  </a:schemeClr>
                </a:solidFill>
                <a:latin typeface="Minion Pro Cond"/>
              </a:rPr>
              <a:t>e</a:t>
            </a:r>
            <a:endParaRPr lang="en-US" sz="3600" i="1" baseline="-25000" dirty="0">
              <a:solidFill>
                <a:schemeClr val="bg1">
                  <a:lumMod val="95000"/>
                </a:schemeClr>
              </a:solidFill>
              <a:latin typeface="Minion Pro Cond"/>
            </a:endParaRPr>
          </a:p>
        </p:txBody>
      </p:sp>
      <p:pic>
        <p:nvPicPr>
          <p:cNvPr id="17" name="Picture 4"/>
          <p:cNvPicPr>
            <a:picLocks noChangeAspect="1" noChangeArrowheads="1"/>
          </p:cNvPicPr>
          <p:nvPr/>
        </p:nvPicPr>
        <p:blipFill>
          <a:blip r:embed="rId3">
            <a:clrChange>
              <a:clrFrom>
                <a:srgbClr val="000000"/>
              </a:clrFrom>
              <a:clrTo>
                <a:srgbClr val="000000">
                  <a:alpha val="0"/>
                </a:srgbClr>
              </a:clrTo>
            </a:clrChang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246512" y="4419599"/>
            <a:ext cx="3897488" cy="2260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96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7046" t="24629" r="48409" b="2240"/>
          <a:stretch/>
        </p:blipFill>
        <p:spPr>
          <a:xfrm>
            <a:off x="-1" y="990600"/>
            <a:ext cx="5115925" cy="4724400"/>
          </a:xfrm>
        </p:spPr>
      </p:pic>
      <p:sp>
        <p:nvSpPr>
          <p:cNvPr id="3" name="Title 2"/>
          <p:cNvSpPr>
            <a:spLocks noGrp="1"/>
          </p:cNvSpPr>
          <p:nvPr>
            <p:ph type="title"/>
          </p:nvPr>
        </p:nvSpPr>
        <p:spPr>
          <a:xfrm>
            <a:off x="0" y="0"/>
            <a:ext cx="8915400" cy="762000"/>
          </a:xfrm>
        </p:spPr>
        <p:txBody>
          <a:bodyPr/>
          <a:lstStyle/>
          <a:p>
            <a:r>
              <a:rPr lang="en-US" dirty="0" smtClean="0"/>
              <a:t>QG model priors</a:t>
            </a:r>
            <a:endParaRPr lang="en-US" dirty="0"/>
          </a:p>
        </p:txBody>
      </p:sp>
      <p:sp>
        <p:nvSpPr>
          <p:cNvPr id="5" name="Rectangle 4"/>
          <p:cNvSpPr/>
          <p:nvPr/>
        </p:nvSpPr>
        <p:spPr>
          <a:xfrm>
            <a:off x="914400" y="1295400"/>
            <a:ext cx="2133600" cy="3657600"/>
          </a:xfrm>
          <a:prstGeom prst="rect">
            <a:avLst/>
          </a:prstGeom>
          <a:solidFill>
            <a:schemeClr val="bg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257800" y="1219200"/>
            <a:ext cx="3962400" cy="5262979"/>
          </a:xfrm>
          <a:prstGeom prst="rect">
            <a:avLst/>
          </a:prstGeom>
          <a:noFill/>
        </p:spPr>
        <p:txBody>
          <a:bodyPr wrap="square" rtlCol="0">
            <a:spAutoFit/>
          </a:bodyPr>
          <a:lstStyle/>
          <a:p>
            <a:r>
              <a:rPr lang="en-US" sz="2400" b="1" i="1" dirty="0" smtClean="0">
                <a:solidFill>
                  <a:schemeClr val="bg1">
                    <a:lumMod val="95000"/>
                  </a:schemeClr>
                </a:solidFill>
                <a:latin typeface="Minion Pro Cond"/>
              </a:rPr>
              <a:t>h</a:t>
            </a:r>
            <a:r>
              <a:rPr lang="en-US" sz="2400" b="1" i="1" baseline="30000" dirty="0" smtClean="0">
                <a:solidFill>
                  <a:schemeClr val="bg1">
                    <a:lumMod val="95000"/>
                  </a:schemeClr>
                </a:solidFill>
                <a:latin typeface="Minion Pro Cond"/>
              </a:rPr>
              <a:t>2 </a:t>
            </a:r>
            <a:r>
              <a:rPr lang="en-US" sz="2400" b="1" dirty="0" smtClean="0">
                <a:solidFill>
                  <a:schemeClr val="bg1">
                    <a:lumMod val="95000"/>
                  </a:schemeClr>
                </a:solidFill>
                <a:latin typeface="Minion Pro Cond"/>
              </a:rPr>
              <a:t>=estimated in anoles to be ~0.55 for body size</a:t>
            </a:r>
          </a:p>
          <a:p>
            <a:endParaRPr lang="en-US" sz="2400" b="1" dirty="0" smtClean="0">
              <a:solidFill>
                <a:schemeClr val="bg1">
                  <a:lumMod val="95000"/>
                </a:schemeClr>
              </a:solidFill>
              <a:latin typeface="Minion Pro Cond"/>
            </a:endParaRPr>
          </a:p>
          <a:p>
            <a:r>
              <a:rPr lang="en-US" sz="2400" b="1" dirty="0" smtClean="0">
                <a:solidFill>
                  <a:schemeClr val="bg1">
                    <a:lumMod val="95000"/>
                  </a:schemeClr>
                </a:solidFill>
                <a:latin typeface="Minion Pro Cond"/>
              </a:rPr>
              <a:t>V</a:t>
            </a:r>
            <a:r>
              <a:rPr lang="en-US" sz="2400" b="1" baseline="-25000" dirty="0" smtClean="0">
                <a:solidFill>
                  <a:schemeClr val="bg1">
                    <a:lumMod val="95000"/>
                  </a:schemeClr>
                </a:solidFill>
                <a:latin typeface="Minion Pro Cond"/>
              </a:rPr>
              <a:t>P</a:t>
            </a:r>
            <a:r>
              <a:rPr lang="en-US" sz="2400" b="1" dirty="0" smtClean="0">
                <a:solidFill>
                  <a:schemeClr val="bg1">
                    <a:lumMod val="95000"/>
                  </a:schemeClr>
                </a:solidFill>
                <a:latin typeface="Minion Pro Cond"/>
              </a:rPr>
              <a:t>=estimated from the data</a:t>
            </a:r>
          </a:p>
          <a:p>
            <a:endParaRPr lang="en-US" sz="2400" b="1" dirty="0" smtClean="0">
              <a:solidFill>
                <a:schemeClr val="bg1">
                  <a:lumMod val="95000"/>
                </a:schemeClr>
              </a:solidFill>
              <a:latin typeface="Minion Pro Cond"/>
            </a:endParaRPr>
          </a:p>
          <a:p>
            <a:r>
              <a:rPr lang="en-US" sz="2400" b="1" i="1" dirty="0" smtClean="0">
                <a:solidFill>
                  <a:schemeClr val="bg1">
                    <a:lumMod val="95000"/>
                  </a:schemeClr>
                </a:solidFill>
                <a:latin typeface="Minion Pro Cond"/>
              </a:rPr>
              <a:t>Ne </a:t>
            </a:r>
            <a:r>
              <a:rPr lang="en-US" sz="2400" b="1" dirty="0" smtClean="0">
                <a:solidFill>
                  <a:schemeClr val="bg1">
                    <a:lumMod val="95000"/>
                  </a:schemeClr>
                </a:solidFill>
                <a:latin typeface="Minion Pro Cond"/>
              </a:rPr>
              <a:t>= 99% CI between 1000 and 400,000 (mean 22,000)</a:t>
            </a:r>
          </a:p>
          <a:p>
            <a:endParaRPr lang="en-US" sz="2400" b="1" i="1" dirty="0" smtClean="0">
              <a:solidFill>
                <a:schemeClr val="bg1">
                  <a:lumMod val="95000"/>
                </a:schemeClr>
              </a:solidFill>
              <a:latin typeface="Minion Pro Cond"/>
            </a:endParaRPr>
          </a:p>
          <a:p>
            <a:r>
              <a:rPr lang="el-GR" sz="2400" b="1" i="1" dirty="0" smtClean="0">
                <a:solidFill>
                  <a:schemeClr val="bg1">
                    <a:lumMod val="95000"/>
                  </a:schemeClr>
                </a:solidFill>
                <a:latin typeface="+mj-lt"/>
              </a:rPr>
              <a:t>ω</a:t>
            </a:r>
            <a:r>
              <a:rPr lang="en-US" sz="2400" b="1" i="1" baseline="30000" dirty="0" smtClean="0">
                <a:solidFill>
                  <a:schemeClr val="bg1">
                    <a:lumMod val="95000"/>
                  </a:schemeClr>
                </a:solidFill>
                <a:latin typeface="Minion Pro Cond"/>
              </a:rPr>
              <a:t>2</a:t>
            </a:r>
            <a:r>
              <a:rPr lang="en-US" sz="2400" b="1" dirty="0" smtClean="0">
                <a:solidFill>
                  <a:schemeClr val="bg1">
                    <a:lumMod val="95000"/>
                  </a:schemeClr>
                </a:solidFill>
                <a:latin typeface="Minion Pro Cond"/>
              </a:rPr>
              <a:t>= Stabilizing &amp; directional selection gradients estimated from wild populations</a:t>
            </a:r>
            <a:endParaRPr lang="en-US" sz="2400" b="1" dirty="0">
              <a:solidFill>
                <a:schemeClr val="bg1">
                  <a:lumMod val="95000"/>
                </a:schemeClr>
              </a:solidFill>
              <a:latin typeface="Minion Pro Cond"/>
            </a:endParaRPr>
          </a:p>
        </p:txBody>
      </p:sp>
    </p:spTree>
    <p:extLst>
      <p:ext uri="{BB962C8B-B14F-4D97-AF65-F5344CB8AC3E}">
        <p14:creationId xmlns:p14="http://schemas.microsoft.com/office/powerpoint/2010/main" val="331687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71042" y="76200"/>
            <a:ext cx="9169226" cy="678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Oval 4"/>
          <p:cNvSpPr/>
          <p:nvPr/>
        </p:nvSpPr>
        <p:spPr>
          <a:xfrm>
            <a:off x="5662278" y="725269"/>
            <a:ext cx="3105150" cy="1717596"/>
          </a:xfrm>
          <a:prstGeom prst="ellipse">
            <a:avLst/>
          </a:prstGeom>
          <a:noFill/>
          <a:ln w="63500">
            <a:solidFill>
              <a:srgbClr val="91C7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038600" y="628471"/>
            <a:ext cx="3048000" cy="1200329"/>
          </a:xfrm>
          <a:prstGeom prst="rect">
            <a:avLst/>
          </a:prstGeom>
          <a:noFill/>
        </p:spPr>
        <p:txBody>
          <a:bodyPr wrap="square" rtlCol="0">
            <a:spAutoFit/>
          </a:bodyPr>
          <a:lstStyle/>
          <a:p>
            <a:r>
              <a:rPr lang="en-US" sz="3600" b="1" dirty="0" smtClean="0">
                <a:solidFill>
                  <a:schemeClr val="bg1">
                    <a:lumMod val="95000"/>
                  </a:schemeClr>
                </a:solidFill>
                <a:latin typeface="Minion Pro Cond"/>
              </a:rPr>
              <a:t>Crown giants</a:t>
            </a:r>
            <a:endParaRPr lang="en-US" sz="3600" b="1" dirty="0">
              <a:solidFill>
                <a:schemeClr val="bg1">
                  <a:lumMod val="95000"/>
                </a:schemeClr>
              </a:solidFill>
              <a:latin typeface="Minion Pro Cond"/>
            </a:endParaRPr>
          </a:p>
        </p:txBody>
      </p:sp>
      <p:sp>
        <p:nvSpPr>
          <p:cNvPr id="7" name="Oval 6"/>
          <p:cNvSpPr/>
          <p:nvPr/>
        </p:nvSpPr>
        <p:spPr>
          <a:xfrm>
            <a:off x="6172200" y="3962400"/>
            <a:ext cx="2774344" cy="1203543"/>
          </a:xfrm>
          <a:prstGeom prst="ellipse">
            <a:avLst/>
          </a:prstGeom>
          <a:noFill/>
          <a:ln w="63500">
            <a:solidFill>
              <a:srgbClr val="91C7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62400" y="4953000"/>
            <a:ext cx="3048000" cy="1077218"/>
          </a:xfrm>
          <a:prstGeom prst="rect">
            <a:avLst/>
          </a:prstGeom>
          <a:noFill/>
        </p:spPr>
        <p:txBody>
          <a:bodyPr wrap="square" rtlCol="0">
            <a:spAutoFit/>
          </a:bodyPr>
          <a:lstStyle/>
          <a:p>
            <a:r>
              <a:rPr lang="en-US" sz="3200" b="1" dirty="0" smtClean="0">
                <a:solidFill>
                  <a:schemeClr val="bg1">
                    <a:lumMod val="95000"/>
                  </a:schemeClr>
                </a:solidFill>
                <a:latin typeface="Minion Pro Cond"/>
              </a:rPr>
              <a:t>Bush and twig anoles</a:t>
            </a:r>
            <a:endParaRPr lang="en-US" sz="3200" b="1" dirty="0">
              <a:solidFill>
                <a:schemeClr val="bg1">
                  <a:lumMod val="95000"/>
                </a:schemeClr>
              </a:solidFill>
              <a:latin typeface="Minion Pro Cond"/>
            </a:endParaRPr>
          </a:p>
        </p:txBody>
      </p:sp>
      <p:sp>
        <p:nvSpPr>
          <p:cNvPr id="9" name="Oval 8"/>
          <p:cNvSpPr/>
          <p:nvPr/>
        </p:nvSpPr>
        <p:spPr>
          <a:xfrm>
            <a:off x="6002946" y="3032343"/>
            <a:ext cx="3017230" cy="1311057"/>
          </a:xfrm>
          <a:prstGeom prst="ellipse">
            <a:avLst/>
          </a:prstGeom>
          <a:noFill/>
          <a:ln w="63500">
            <a:solidFill>
              <a:srgbClr val="91C7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10" idx="3"/>
            <a:endCxn id="9" idx="2"/>
          </p:cNvCxnSpPr>
          <p:nvPr/>
        </p:nvCxnSpPr>
        <p:spPr>
          <a:xfrm>
            <a:off x="4233938" y="2733043"/>
            <a:ext cx="1769008" cy="954829"/>
          </a:xfrm>
          <a:prstGeom prst="line">
            <a:avLst/>
          </a:prstGeom>
          <a:ln w="63500">
            <a:solidFill>
              <a:srgbClr val="91C7A9"/>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5662278" y="228600"/>
                <a:ext cx="58612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i="1" smtClean="0">
                          <a:latin typeface="Cambria Math"/>
                          <a:ea typeface="Cambria Math"/>
                        </a:rPr>
                        <m:t>𝜃</m:t>
                      </m:r>
                    </m:oMath>
                  </m:oMathPara>
                </a14:m>
                <a:endParaRPr lang="en-US" sz="3600" dirty="0"/>
              </a:p>
            </p:txBody>
          </p:sp>
        </mc:Choice>
        <mc:Fallback xmlns="">
          <p:sp>
            <p:nvSpPr>
              <p:cNvPr id="12" name="TextBox 11"/>
              <p:cNvSpPr txBox="1">
                <a:spLocks noRot="1" noChangeAspect="1" noMove="1" noResize="1" noEditPoints="1" noAdjustHandles="1" noChangeArrowheads="1" noChangeShapeType="1" noTextEdit="1"/>
              </p:cNvSpPr>
              <p:nvPr/>
            </p:nvSpPr>
            <p:spPr>
              <a:xfrm>
                <a:off x="5662278" y="228600"/>
                <a:ext cx="586122" cy="646331"/>
              </a:xfrm>
              <a:prstGeom prst="rect">
                <a:avLst/>
              </a:prstGeom>
              <a:blipFill rotWithShape="1">
                <a:blip r:embed="rId4"/>
                <a:stretch>
                  <a:fillRect/>
                </a:stretch>
              </a:blipFill>
            </p:spPr>
            <p:txBody>
              <a:bodyPr/>
              <a:lstStyle/>
              <a:p>
                <a:r>
                  <a:rPr lang="en-US">
                    <a:noFill/>
                  </a:rPr>
                  <a:t> </a:t>
                </a:r>
              </a:p>
            </p:txBody>
          </p:sp>
        </mc:Fallback>
      </mc:AlternateContent>
      <p:sp>
        <p:nvSpPr>
          <p:cNvPr id="15" name="TextBox 14"/>
          <p:cNvSpPr txBox="1"/>
          <p:nvPr/>
        </p:nvSpPr>
        <p:spPr>
          <a:xfrm>
            <a:off x="983428" y="228600"/>
            <a:ext cx="3962400" cy="523220"/>
          </a:xfrm>
          <a:prstGeom prst="rect">
            <a:avLst/>
          </a:prstGeom>
          <a:noFill/>
        </p:spPr>
        <p:txBody>
          <a:bodyPr wrap="square" rtlCol="0">
            <a:spAutoFit/>
          </a:bodyPr>
          <a:lstStyle/>
          <a:p>
            <a:r>
              <a:rPr lang="en-US" sz="2800" b="1" dirty="0" smtClean="0">
                <a:solidFill>
                  <a:srgbClr val="E46A6B"/>
                </a:solidFill>
                <a:latin typeface="Minion Pro Cond"/>
              </a:rPr>
              <a:t>Blunderbuss Model</a:t>
            </a:r>
          </a:p>
        </p:txBody>
      </p:sp>
      <p:sp>
        <p:nvSpPr>
          <p:cNvPr id="10" name="TextBox 9"/>
          <p:cNvSpPr txBox="1"/>
          <p:nvPr/>
        </p:nvSpPr>
        <p:spPr>
          <a:xfrm>
            <a:off x="1719338" y="1825102"/>
            <a:ext cx="2514600" cy="1815882"/>
          </a:xfrm>
          <a:prstGeom prst="rect">
            <a:avLst/>
          </a:prstGeom>
          <a:noFill/>
        </p:spPr>
        <p:txBody>
          <a:bodyPr wrap="square" rtlCol="0">
            <a:spAutoFit/>
          </a:bodyPr>
          <a:lstStyle/>
          <a:p>
            <a:r>
              <a:rPr lang="en-US" sz="2800" b="1" dirty="0" smtClean="0">
                <a:solidFill>
                  <a:schemeClr val="bg1">
                    <a:lumMod val="95000"/>
                  </a:schemeClr>
                </a:solidFill>
                <a:latin typeface="Minion Pro Cond"/>
              </a:rPr>
              <a:t>Trunk/crown</a:t>
            </a:r>
          </a:p>
          <a:p>
            <a:r>
              <a:rPr lang="en-US" sz="2800" b="1" dirty="0" smtClean="0">
                <a:solidFill>
                  <a:schemeClr val="bg1">
                    <a:lumMod val="95000"/>
                  </a:schemeClr>
                </a:solidFill>
                <a:latin typeface="Minion Pro Cond"/>
              </a:rPr>
              <a:t>Trunk</a:t>
            </a:r>
          </a:p>
          <a:p>
            <a:r>
              <a:rPr lang="en-US" sz="2800" b="1" dirty="0" smtClean="0">
                <a:solidFill>
                  <a:schemeClr val="bg1">
                    <a:lumMod val="95000"/>
                  </a:schemeClr>
                </a:solidFill>
                <a:latin typeface="Minion Pro Cond"/>
              </a:rPr>
              <a:t>Trunk/ground anoles</a:t>
            </a:r>
            <a:endParaRPr lang="en-US" sz="2800" b="1" dirty="0">
              <a:solidFill>
                <a:schemeClr val="bg1">
                  <a:lumMod val="95000"/>
                </a:schemeClr>
              </a:solidFill>
              <a:latin typeface="Minion Pro Cond"/>
            </a:endParaRPr>
          </a:p>
        </p:txBody>
      </p:sp>
    </p:spTree>
    <p:extLst>
      <p:ext uri="{BB962C8B-B14F-4D97-AF65-F5344CB8AC3E}">
        <p14:creationId xmlns:p14="http://schemas.microsoft.com/office/powerpoint/2010/main" val="277591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525583643"/>
              </p:ext>
            </p:extLst>
          </p:nvPr>
        </p:nvGraphicFramePr>
        <p:xfrm>
          <a:off x="228601" y="2133600"/>
          <a:ext cx="8686799" cy="2529840"/>
        </p:xfrm>
        <a:graphic>
          <a:graphicData uri="http://schemas.openxmlformats.org/drawingml/2006/table">
            <a:tbl>
              <a:tblPr firstRow="1" bandRow="1">
                <a:tableStyleId>{5C22544A-7EE6-4342-B048-85BDC9FD1C3A}</a:tableStyleId>
              </a:tblPr>
              <a:tblGrid>
                <a:gridCol w="3389969"/>
                <a:gridCol w="2648415"/>
                <a:gridCol w="2648415"/>
              </a:tblGrid>
              <a:tr h="370840">
                <a:tc>
                  <a:txBody>
                    <a:bodyPr/>
                    <a:lstStyle/>
                    <a:p>
                      <a:r>
                        <a:rPr lang="en-US" sz="2800" b="1" dirty="0" smtClean="0">
                          <a:latin typeface="Minion Pro Cond"/>
                        </a:rPr>
                        <a:t>Parameterization</a:t>
                      </a:r>
                      <a:endParaRPr lang="en-US" sz="2800" b="1" dirty="0">
                        <a:latin typeface="Minion Pro Cond"/>
                      </a:endParaRPr>
                    </a:p>
                  </a:txBody>
                  <a:tcPr/>
                </a:tc>
                <a:tc>
                  <a:txBody>
                    <a:bodyPr/>
                    <a:lstStyle/>
                    <a:p>
                      <a:r>
                        <a:rPr lang="en-US" sz="2800" b="1" dirty="0" smtClean="0">
                          <a:latin typeface="Minion Pro Cond"/>
                        </a:rPr>
                        <a:t>Marginal </a:t>
                      </a:r>
                      <a:r>
                        <a:rPr lang="en-US" sz="2800" b="1" dirty="0" err="1" smtClean="0">
                          <a:latin typeface="Minion Pro Cond"/>
                        </a:rPr>
                        <a:t>lnL</a:t>
                      </a:r>
                      <a:endParaRPr lang="en-US" sz="2800" b="1" dirty="0">
                        <a:latin typeface="Minion Pro Cond"/>
                      </a:endParaRPr>
                    </a:p>
                  </a:txBody>
                  <a:tcPr/>
                </a:tc>
                <a:tc>
                  <a:txBody>
                    <a:bodyPr/>
                    <a:lstStyle/>
                    <a:p>
                      <a:r>
                        <a:rPr lang="en-US" sz="2800" b="1" dirty="0" smtClean="0">
                          <a:latin typeface="Minion Pro Cond"/>
                        </a:rPr>
                        <a:t>2 </a:t>
                      </a:r>
                      <a:r>
                        <a:rPr lang="en-US" sz="2800" b="1" dirty="0" err="1" smtClean="0">
                          <a:latin typeface="Minion Pro Cond"/>
                        </a:rPr>
                        <a:t>ln</a:t>
                      </a:r>
                      <a:r>
                        <a:rPr lang="en-US" sz="2800" b="1" dirty="0" smtClean="0">
                          <a:latin typeface="Minion Pro Cond"/>
                        </a:rPr>
                        <a:t> BF: </a:t>
                      </a:r>
                    </a:p>
                    <a:p>
                      <a:r>
                        <a:rPr lang="en-US" sz="2800" b="1" baseline="0" dirty="0" smtClean="0">
                          <a:latin typeface="Minion Pro Cond"/>
                        </a:rPr>
                        <a:t>Free vs. _____</a:t>
                      </a:r>
                      <a:endParaRPr lang="en-US" sz="2800" b="1" dirty="0">
                        <a:latin typeface="Minion Pro Cond"/>
                      </a:endParaRPr>
                    </a:p>
                  </a:txBody>
                  <a:tcPr/>
                </a:tc>
              </a:tr>
              <a:tr h="548640">
                <a:tc>
                  <a:txBody>
                    <a:bodyPr/>
                    <a:lstStyle/>
                    <a:p>
                      <a:r>
                        <a:rPr lang="en-US" sz="2800" b="1" dirty="0" smtClean="0">
                          <a:solidFill>
                            <a:srgbClr val="0031E6"/>
                          </a:solidFill>
                          <a:latin typeface="Minion Pro Cond"/>
                        </a:rPr>
                        <a:t>Free</a:t>
                      </a:r>
                      <a:endParaRPr lang="en-US" sz="2800" b="1" dirty="0">
                        <a:solidFill>
                          <a:srgbClr val="0031E6"/>
                        </a:solidFill>
                        <a:latin typeface="Minion Pro Cond"/>
                      </a:endParaRPr>
                    </a:p>
                  </a:txBody>
                  <a:tcPr/>
                </a:tc>
                <a:tc>
                  <a:txBody>
                    <a:bodyPr/>
                    <a:lstStyle/>
                    <a:p>
                      <a:r>
                        <a:rPr lang="en-US" sz="2800" b="1" dirty="0" smtClean="0">
                          <a:latin typeface="Minion Pro Cond"/>
                        </a:rPr>
                        <a:t>-16.4</a:t>
                      </a:r>
                      <a:endParaRPr lang="en-US" sz="2800" b="1" dirty="0">
                        <a:latin typeface="Minion Pro Cond"/>
                      </a:endParaRPr>
                    </a:p>
                  </a:txBody>
                  <a:tcPr/>
                </a:tc>
                <a:tc>
                  <a:txBody>
                    <a:bodyPr/>
                    <a:lstStyle/>
                    <a:p>
                      <a:r>
                        <a:rPr lang="en-US" sz="2800" b="1" dirty="0" smtClean="0">
                          <a:latin typeface="Minion Pro Cond"/>
                        </a:rPr>
                        <a:t>0</a:t>
                      </a:r>
                      <a:endParaRPr lang="en-US" sz="2800" b="1" dirty="0">
                        <a:latin typeface="Minion Pro Cond"/>
                      </a:endParaRPr>
                    </a:p>
                  </a:txBody>
                  <a:tcPr/>
                </a:tc>
              </a:tr>
              <a:tr h="0">
                <a:tc>
                  <a:txBody>
                    <a:bodyPr/>
                    <a:lstStyle/>
                    <a:p>
                      <a:r>
                        <a:rPr lang="en-US" sz="2800" b="1" dirty="0" smtClean="0">
                          <a:solidFill>
                            <a:srgbClr val="C00000"/>
                          </a:solidFill>
                          <a:latin typeface="Minion Pro Cond"/>
                        </a:rPr>
                        <a:t>Blunderbuss</a:t>
                      </a:r>
                      <a:endParaRPr lang="en-US" sz="2800" b="1" dirty="0">
                        <a:solidFill>
                          <a:srgbClr val="C00000"/>
                        </a:solidFill>
                        <a:latin typeface="Minion Pro Cond"/>
                      </a:endParaRPr>
                    </a:p>
                  </a:txBody>
                  <a:tcPr/>
                </a:tc>
                <a:tc>
                  <a:txBody>
                    <a:bodyPr/>
                    <a:lstStyle/>
                    <a:p>
                      <a:r>
                        <a:rPr lang="en-US" sz="2800" b="1" dirty="0" smtClean="0">
                          <a:latin typeface="Minion Pro Cond"/>
                        </a:rPr>
                        <a:t>-24.9</a:t>
                      </a:r>
                      <a:endParaRPr lang="en-US" sz="2800" b="1" dirty="0">
                        <a:latin typeface="Minion Pro Cond"/>
                      </a:endParaRPr>
                    </a:p>
                  </a:txBody>
                  <a:tcPr/>
                </a:tc>
                <a:tc>
                  <a:txBody>
                    <a:bodyPr/>
                    <a:lstStyle/>
                    <a:p>
                      <a:r>
                        <a:rPr lang="en-US" sz="2800" b="1" dirty="0" smtClean="0">
                          <a:latin typeface="Minion Pro Cond"/>
                        </a:rPr>
                        <a:t>17.0</a:t>
                      </a:r>
                      <a:endParaRPr lang="en-US" sz="2800" b="1" dirty="0">
                        <a:latin typeface="Minion Pro Cond"/>
                      </a:endParaRPr>
                    </a:p>
                  </a:txBody>
                  <a:tcPr/>
                </a:tc>
              </a:tr>
              <a:tr h="370840">
                <a:tc>
                  <a:txBody>
                    <a:bodyPr/>
                    <a:lstStyle/>
                    <a:p>
                      <a:r>
                        <a:rPr lang="en-US" sz="2800" b="1" dirty="0" err="1" smtClean="0">
                          <a:solidFill>
                            <a:srgbClr val="7030A0"/>
                          </a:solidFill>
                          <a:latin typeface="Minion Pro Cond"/>
                        </a:rPr>
                        <a:t>Lande</a:t>
                      </a:r>
                      <a:r>
                        <a:rPr lang="en-US" sz="2800" b="1" baseline="0" dirty="0" smtClean="0">
                          <a:solidFill>
                            <a:srgbClr val="7030A0"/>
                          </a:solidFill>
                          <a:latin typeface="Minion Pro Cond"/>
                        </a:rPr>
                        <a:t> (QG)</a:t>
                      </a:r>
                      <a:endParaRPr lang="en-US" sz="2800" b="1" dirty="0">
                        <a:solidFill>
                          <a:srgbClr val="7030A0"/>
                        </a:solidFill>
                        <a:latin typeface="Minion Pro Cond"/>
                      </a:endParaRPr>
                    </a:p>
                  </a:txBody>
                  <a:tcPr/>
                </a:tc>
                <a:tc>
                  <a:txBody>
                    <a:bodyPr/>
                    <a:lstStyle/>
                    <a:p>
                      <a:r>
                        <a:rPr lang="en-US" sz="2800" b="1" dirty="0" smtClean="0">
                          <a:latin typeface="Minion Pro Cond"/>
                        </a:rPr>
                        <a:t>-37.7</a:t>
                      </a:r>
                      <a:endParaRPr lang="en-US" sz="2800" b="1" dirty="0">
                        <a:latin typeface="Minion Pro Cond"/>
                      </a:endParaRPr>
                    </a:p>
                  </a:txBody>
                  <a:tcPr/>
                </a:tc>
                <a:tc>
                  <a:txBody>
                    <a:bodyPr/>
                    <a:lstStyle/>
                    <a:p>
                      <a:r>
                        <a:rPr lang="en-US" sz="2800" b="1" dirty="0" smtClean="0">
                          <a:latin typeface="Minion Pro Cond"/>
                        </a:rPr>
                        <a:t>21.3</a:t>
                      </a:r>
                      <a:endParaRPr lang="en-US" sz="2800" b="1" dirty="0">
                        <a:latin typeface="Minion Pro Cond"/>
                      </a:endParaRPr>
                    </a:p>
                  </a:txBody>
                  <a:tcPr/>
                </a:tc>
              </a:tr>
            </a:tbl>
          </a:graphicData>
        </a:graphic>
      </p:graphicFrame>
      <p:sp>
        <p:nvSpPr>
          <p:cNvPr id="9" name="Title 8"/>
          <p:cNvSpPr>
            <a:spLocks noGrp="1"/>
          </p:cNvSpPr>
          <p:nvPr>
            <p:ph type="title"/>
          </p:nvPr>
        </p:nvSpPr>
        <p:spPr>
          <a:xfrm>
            <a:off x="152400" y="609600"/>
            <a:ext cx="8839200" cy="762000"/>
          </a:xfrm>
        </p:spPr>
        <p:txBody>
          <a:bodyPr>
            <a:normAutofit fontScale="90000"/>
          </a:bodyPr>
          <a:lstStyle/>
          <a:p>
            <a:r>
              <a:rPr lang="en-US" sz="4000" dirty="0" smtClean="0"/>
              <a:t>Both Blunderbuss and </a:t>
            </a:r>
            <a:r>
              <a:rPr lang="en-US" sz="4000" dirty="0" err="1" smtClean="0"/>
              <a:t>Lande</a:t>
            </a:r>
            <a:r>
              <a:rPr lang="en-US" sz="4000" dirty="0"/>
              <a:t> </a:t>
            </a:r>
            <a:r>
              <a:rPr lang="en-US" sz="4000" dirty="0" smtClean="0"/>
              <a:t>models perform much more poorly than free parameterization</a:t>
            </a:r>
            <a:endParaRPr lang="en-US" sz="4000" dirty="0"/>
          </a:p>
        </p:txBody>
      </p:sp>
      <p:sp>
        <p:nvSpPr>
          <p:cNvPr id="4" name="Title 8"/>
          <p:cNvSpPr txBox="1">
            <a:spLocks/>
          </p:cNvSpPr>
          <p:nvPr/>
        </p:nvSpPr>
        <p:spPr>
          <a:xfrm>
            <a:off x="152400" y="5638800"/>
            <a:ext cx="8839200" cy="762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baseline="0">
                <a:solidFill>
                  <a:schemeClr val="accent5">
                    <a:lumMod val="60000"/>
                    <a:lumOff val="40000"/>
                  </a:schemeClr>
                </a:solidFill>
                <a:latin typeface="Calisto MT" pitchFamily="18" charset="0"/>
                <a:ea typeface="+mj-ea"/>
                <a:cs typeface="+mj-cs"/>
              </a:defRPr>
            </a:lvl1pPr>
          </a:lstStyle>
          <a:p>
            <a:r>
              <a:rPr lang="en-US" sz="3200" b="1" dirty="0" smtClean="0">
                <a:solidFill>
                  <a:schemeClr val="bg1">
                    <a:lumMod val="95000"/>
                  </a:schemeClr>
                </a:solidFill>
                <a:latin typeface="Minion Pro Cond"/>
              </a:rPr>
              <a:t>Can also combine these interpretations with ecotype-based hypotheses…..</a:t>
            </a:r>
            <a:endParaRPr lang="en-US" sz="3200" b="1" dirty="0">
              <a:solidFill>
                <a:schemeClr val="bg1">
                  <a:lumMod val="95000"/>
                </a:schemeClr>
              </a:solidFill>
              <a:latin typeface="Minion Pro Cond"/>
            </a:endParaRPr>
          </a:p>
        </p:txBody>
      </p:sp>
    </p:spTree>
    <p:extLst>
      <p:ext uri="{BB962C8B-B14F-4D97-AF65-F5344CB8AC3E}">
        <p14:creationId xmlns:p14="http://schemas.microsoft.com/office/powerpoint/2010/main" val="230112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1631010464"/>
              </p:ext>
            </p:extLst>
          </p:nvPr>
        </p:nvGraphicFramePr>
        <p:xfrm>
          <a:off x="228600" y="1981200"/>
          <a:ext cx="8763000" cy="3962400"/>
        </p:xfrm>
        <a:graphic>
          <a:graphicData uri="http://schemas.openxmlformats.org/drawingml/2006/table">
            <a:tbl>
              <a:tblPr firstRow="1" bandRow="1">
                <a:tableStyleId>{5C22544A-7EE6-4342-B048-85BDC9FD1C3A}</a:tableStyleId>
              </a:tblPr>
              <a:tblGrid>
                <a:gridCol w="2230582"/>
                <a:gridCol w="2549236"/>
                <a:gridCol w="1991591"/>
                <a:gridCol w="1991591"/>
              </a:tblGrid>
              <a:tr h="370840">
                <a:tc>
                  <a:txBody>
                    <a:bodyPr/>
                    <a:lstStyle/>
                    <a:p>
                      <a:pPr algn="l"/>
                      <a:r>
                        <a:rPr lang="en-US" sz="2000" b="1" dirty="0" smtClean="0">
                          <a:solidFill>
                            <a:schemeClr val="bg1"/>
                          </a:solidFill>
                          <a:latin typeface="Minion Pro Cond"/>
                        </a:rPr>
                        <a:t>Regimes</a:t>
                      </a:r>
                      <a:endParaRPr lang="en-US" sz="2000" b="1" dirty="0">
                        <a:solidFill>
                          <a:schemeClr val="bg1"/>
                        </a:solidFill>
                        <a:latin typeface="Minion Pro Cond"/>
                      </a:endParaRPr>
                    </a:p>
                  </a:txBody>
                  <a:tcPr/>
                </a:tc>
                <a:tc>
                  <a:txBody>
                    <a:bodyPr/>
                    <a:lstStyle/>
                    <a:p>
                      <a:r>
                        <a:rPr lang="en-US" sz="2000" b="1" dirty="0" smtClean="0">
                          <a:latin typeface="Minion Pro Cond"/>
                        </a:rPr>
                        <a:t>Parameterization</a:t>
                      </a:r>
                      <a:endParaRPr lang="en-US" sz="2000" b="1" dirty="0">
                        <a:latin typeface="Minion Pro Cond"/>
                      </a:endParaRPr>
                    </a:p>
                  </a:txBody>
                  <a:tcPr/>
                </a:tc>
                <a:tc>
                  <a:txBody>
                    <a:bodyPr/>
                    <a:lstStyle/>
                    <a:p>
                      <a:r>
                        <a:rPr lang="en-US" sz="2000" b="1" dirty="0" smtClean="0">
                          <a:latin typeface="Minion Pro Cond"/>
                        </a:rPr>
                        <a:t>Convergence</a:t>
                      </a:r>
                      <a:endParaRPr lang="en-US" sz="2000" b="1" dirty="0">
                        <a:latin typeface="Minion Pro Cond"/>
                      </a:endParaRPr>
                    </a:p>
                  </a:txBody>
                  <a:tcPr/>
                </a:tc>
                <a:tc>
                  <a:txBody>
                    <a:bodyPr/>
                    <a:lstStyle/>
                    <a:p>
                      <a:r>
                        <a:rPr lang="en-US" sz="2000" b="1" dirty="0" smtClean="0">
                          <a:latin typeface="Minion Pro Cond"/>
                        </a:rPr>
                        <a:t>Marginal </a:t>
                      </a:r>
                      <a:r>
                        <a:rPr lang="en-US" sz="2000" b="1" dirty="0" err="1" smtClean="0">
                          <a:latin typeface="Minion Pro Cond"/>
                        </a:rPr>
                        <a:t>lnL</a:t>
                      </a:r>
                      <a:endParaRPr lang="en-US" sz="2000" b="1" dirty="0">
                        <a:latin typeface="Minion Pro Cond"/>
                      </a:endParaRPr>
                    </a:p>
                  </a:txBody>
                  <a:tcPr/>
                </a:tc>
              </a:tr>
              <a:tr h="370840">
                <a:tc>
                  <a:txBody>
                    <a:bodyPr/>
                    <a:lstStyle/>
                    <a:p>
                      <a:r>
                        <a:rPr lang="en-US" sz="2000" b="1" dirty="0" smtClean="0">
                          <a:solidFill>
                            <a:srgbClr val="009900"/>
                          </a:solidFill>
                          <a:latin typeface="Minion Pro Cond"/>
                        </a:rPr>
                        <a:t>Fixed</a:t>
                      </a:r>
                      <a:r>
                        <a:rPr lang="en-US" sz="2000" b="1" baseline="0" dirty="0" smtClean="0">
                          <a:solidFill>
                            <a:srgbClr val="009900"/>
                          </a:solidFill>
                          <a:latin typeface="Minion Pro Cond"/>
                        </a:rPr>
                        <a:t>- Ecotype</a:t>
                      </a:r>
                      <a:endParaRPr lang="en-US" sz="2000" b="1" dirty="0">
                        <a:solidFill>
                          <a:srgbClr val="009900"/>
                        </a:solidFill>
                        <a:latin typeface="Minion Pro Cond"/>
                      </a:endParaRPr>
                    </a:p>
                  </a:txBody>
                  <a:tcPr/>
                </a:tc>
                <a:tc>
                  <a:txBody>
                    <a:bodyPr/>
                    <a:lstStyle/>
                    <a:p>
                      <a:r>
                        <a:rPr lang="en-US" sz="2000" b="1" dirty="0" smtClean="0">
                          <a:solidFill>
                            <a:srgbClr val="0031E6"/>
                          </a:solidFill>
                          <a:latin typeface="Minion Pro Cond"/>
                        </a:rPr>
                        <a:t>Free</a:t>
                      </a:r>
                      <a:endParaRPr lang="en-US" sz="2000" b="1" dirty="0">
                        <a:solidFill>
                          <a:srgbClr val="0031E6"/>
                        </a:solidFill>
                        <a:latin typeface="Minion Pro Cond"/>
                      </a:endParaRPr>
                    </a:p>
                  </a:txBody>
                  <a:tcPr/>
                </a:tc>
                <a:tc>
                  <a:txBody>
                    <a:bodyPr/>
                    <a:lstStyle/>
                    <a:p>
                      <a:r>
                        <a:rPr lang="en-US" sz="2000" b="1" dirty="0" smtClean="0">
                          <a:solidFill>
                            <a:schemeClr val="accent6">
                              <a:lumMod val="75000"/>
                            </a:schemeClr>
                          </a:solidFill>
                          <a:latin typeface="Minion Pro Cond"/>
                        </a:rPr>
                        <a:t>Yes</a:t>
                      </a:r>
                      <a:endParaRPr lang="en-US" sz="2000" b="1" dirty="0">
                        <a:solidFill>
                          <a:schemeClr val="accent6">
                            <a:lumMod val="75000"/>
                          </a:schemeClr>
                        </a:solidFill>
                        <a:latin typeface="Minion Pro Cond"/>
                      </a:endParaRPr>
                    </a:p>
                  </a:txBody>
                  <a:tcPr/>
                </a:tc>
                <a:tc>
                  <a:txBody>
                    <a:bodyPr/>
                    <a:lstStyle/>
                    <a:p>
                      <a:r>
                        <a:rPr lang="en-US" sz="2000" b="1" dirty="0" smtClean="0">
                          <a:latin typeface="Minion Pro Cond"/>
                        </a:rPr>
                        <a:t>9.83</a:t>
                      </a:r>
                      <a:endParaRPr lang="en-US" sz="2000" b="1" dirty="0">
                        <a:latin typeface="Minion Pro Cond"/>
                      </a:endParaRPr>
                    </a:p>
                  </a:txBody>
                  <a:tcPr/>
                </a:tc>
              </a:tr>
              <a:tr h="370840">
                <a:tc>
                  <a:txBody>
                    <a:bodyPr/>
                    <a:lstStyle/>
                    <a:p>
                      <a:r>
                        <a:rPr lang="en-US" sz="2000" b="1" dirty="0" smtClean="0">
                          <a:solidFill>
                            <a:srgbClr val="009900"/>
                          </a:solidFill>
                          <a:latin typeface="Minion Pro Cond"/>
                        </a:rPr>
                        <a:t>Fixed-</a:t>
                      </a:r>
                      <a:r>
                        <a:rPr lang="en-US" sz="2000" b="1" baseline="0" dirty="0" smtClean="0">
                          <a:solidFill>
                            <a:srgbClr val="009900"/>
                          </a:solidFill>
                          <a:latin typeface="Minion Pro Cond"/>
                        </a:rPr>
                        <a:t> Ecotype</a:t>
                      </a:r>
                      <a:endParaRPr lang="en-US" sz="2000" b="1" dirty="0">
                        <a:solidFill>
                          <a:srgbClr val="009900"/>
                        </a:solidFill>
                        <a:latin typeface="Minion Pro Cond"/>
                      </a:endParaRPr>
                    </a:p>
                  </a:txBody>
                  <a:tcPr/>
                </a:tc>
                <a:tc>
                  <a:txBody>
                    <a:bodyPr/>
                    <a:lstStyle/>
                    <a:p>
                      <a:r>
                        <a:rPr lang="en-US" sz="2000" b="1" dirty="0" smtClean="0">
                          <a:solidFill>
                            <a:srgbClr val="C00000"/>
                          </a:solidFill>
                          <a:latin typeface="Minion Pro Cond"/>
                        </a:rPr>
                        <a:t>Blunderbuss</a:t>
                      </a:r>
                      <a:endParaRPr lang="en-US" sz="2000" b="1" dirty="0">
                        <a:solidFill>
                          <a:srgbClr val="C00000"/>
                        </a:solidFill>
                        <a:latin typeface="Minion Pro Cond"/>
                      </a:endParaRPr>
                    </a:p>
                  </a:txBody>
                  <a:tcPr/>
                </a:tc>
                <a:tc>
                  <a:txBody>
                    <a:bodyPr/>
                    <a:lstStyle/>
                    <a:p>
                      <a:r>
                        <a:rPr lang="en-US" sz="2000" b="1" dirty="0" smtClean="0">
                          <a:solidFill>
                            <a:schemeClr val="accent6">
                              <a:lumMod val="75000"/>
                            </a:schemeClr>
                          </a:solidFill>
                          <a:latin typeface="Minion Pro Cond"/>
                        </a:rPr>
                        <a:t>Yes</a:t>
                      </a:r>
                      <a:endParaRPr lang="en-US" sz="2000" b="1" dirty="0">
                        <a:solidFill>
                          <a:schemeClr val="accent6">
                            <a:lumMod val="75000"/>
                          </a:schemeClr>
                        </a:solidFill>
                        <a:latin typeface="Minion Pro Cond"/>
                      </a:endParaRPr>
                    </a:p>
                  </a:txBody>
                  <a:tcPr/>
                </a:tc>
                <a:tc>
                  <a:txBody>
                    <a:bodyPr/>
                    <a:lstStyle/>
                    <a:p>
                      <a:r>
                        <a:rPr lang="en-US" sz="2000" b="1" dirty="0" smtClean="0">
                          <a:latin typeface="Minion Pro Cond"/>
                        </a:rPr>
                        <a:t>2.73</a:t>
                      </a:r>
                      <a:endParaRPr lang="en-US" sz="2000" b="1" dirty="0">
                        <a:latin typeface="Minion Pro Cond"/>
                      </a:endParaRPr>
                    </a:p>
                  </a:txBody>
                  <a:tcPr/>
                </a:tc>
              </a:tr>
              <a:tr h="370840">
                <a:tc>
                  <a:txBody>
                    <a:bodyPr/>
                    <a:lstStyle/>
                    <a:p>
                      <a:r>
                        <a:rPr lang="en-US" sz="2000" b="1" dirty="0" smtClean="0">
                          <a:solidFill>
                            <a:srgbClr val="009900"/>
                          </a:solidFill>
                          <a:latin typeface="Minion Pro Cond"/>
                        </a:rPr>
                        <a:t>Fixed-</a:t>
                      </a:r>
                      <a:r>
                        <a:rPr lang="en-US" sz="2000" b="1" baseline="0" dirty="0" smtClean="0">
                          <a:solidFill>
                            <a:srgbClr val="009900"/>
                          </a:solidFill>
                          <a:latin typeface="Minion Pro Cond"/>
                        </a:rPr>
                        <a:t> Ecotype</a:t>
                      </a:r>
                      <a:endParaRPr lang="en-US" sz="2000" b="1" dirty="0">
                        <a:solidFill>
                          <a:srgbClr val="009900"/>
                        </a:solidFill>
                        <a:latin typeface="Minion Pro Cond"/>
                      </a:endParaRPr>
                    </a:p>
                  </a:txBody>
                  <a:tcPr/>
                </a:tc>
                <a:tc>
                  <a:txBody>
                    <a:bodyPr/>
                    <a:lstStyle/>
                    <a:p>
                      <a:r>
                        <a:rPr lang="en-US" sz="2000" b="1" dirty="0" smtClean="0">
                          <a:solidFill>
                            <a:srgbClr val="0031E6"/>
                          </a:solidFill>
                          <a:latin typeface="Minion Pro Cond"/>
                        </a:rPr>
                        <a:t>Free</a:t>
                      </a:r>
                      <a:endParaRPr lang="en-US" sz="2000" b="1" dirty="0">
                        <a:solidFill>
                          <a:srgbClr val="0031E6"/>
                        </a:solidFill>
                        <a:latin typeface="Minion Pro Cond"/>
                      </a:endParaRPr>
                    </a:p>
                  </a:txBody>
                  <a:tcPr/>
                </a:tc>
                <a:tc>
                  <a:txBody>
                    <a:bodyPr/>
                    <a:lstStyle/>
                    <a:p>
                      <a:r>
                        <a:rPr lang="en-US" sz="2000" b="1" dirty="0" smtClean="0">
                          <a:solidFill>
                            <a:schemeClr val="accent5">
                              <a:lumMod val="50000"/>
                            </a:schemeClr>
                          </a:solidFill>
                          <a:latin typeface="Minion Pro Cond"/>
                        </a:rPr>
                        <a:t>No</a:t>
                      </a:r>
                      <a:endParaRPr lang="en-US" sz="2000" b="1" dirty="0">
                        <a:solidFill>
                          <a:schemeClr val="accent5">
                            <a:lumMod val="50000"/>
                          </a:schemeClr>
                        </a:solidFill>
                        <a:latin typeface="Minion Pro Cond"/>
                      </a:endParaRPr>
                    </a:p>
                  </a:txBody>
                  <a:tcPr/>
                </a:tc>
                <a:tc>
                  <a:txBody>
                    <a:bodyPr/>
                    <a:lstStyle/>
                    <a:p>
                      <a:r>
                        <a:rPr lang="en-US" sz="2000" b="1" dirty="0" smtClean="0">
                          <a:latin typeface="Minion Pro Cond"/>
                        </a:rPr>
                        <a:t>-3.62</a:t>
                      </a:r>
                      <a:endParaRPr lang="en-US" sz="2000" b="1" dirty="0">
                        <a:latin typeface="Minion Pro Cond"/>
                      </a:endParaRPr>
                    </a:p>
                  </a:txBody>
                  <a:tcPr/>
                </a:tc>
              </a:tr>
              <a:tr h="370840">
                <a:tc>
                  <a:txBody>
                    <a:bodyPr/>
                    <a:lstStyle/>
                    <a:p>
                      <a:r>
                        <a:rPr lang="en-US" sz="2000" b="1" dirty="0" smtClean="0">
                          <a:solidFill>
                            <a:srgbClr val="009900"/>
                          </a:solidFill>
                          <a:latin typeface="Minion Pro Cond"/>
                        </a:rPr>
                        <a:t>Fixed-</a:t>
                      </a:r>
                      <a:r>
                        <a:rPr lang="en-US" sz="2000" b="1" baseline="0" dirty="0" smtClean="0">
                          <a:solidFill>
                            <a:srgbClr val="009900"/>
                          </a:solidFill>
                          <a:latin typeface="Minion Pro Cond"/>
                        </a:rPr>
                        <a:t> Ecotype</a:t>
                      </a:r>
                      <a:endParaRPr lang="en-US" sz="2000" b="1" dirty="0">
                        <a:solidFill>
                          <a:srgbClr val="009900"/>
                        </a:solidFill>
                        <a:latin typeface="Minion Pro Cond"/>
                      </a:endParaRPr>
                    </a:p>
                  </a:txBody>
                  <a:tcPr/>
                </a:tc>
                <a:tc>
                  <a:txBody>
                    <a:bodyPr/>
                    <a:lstStyle/>
                    <a:p>
                      <a:r>
                        <a:rPr lang="en-US" sz="2000" b="1" dirty="0" err="1" smtClean="0">
                          <a:solidFill>
                            <a:srgbClr val="7030A0"/>
                          </a:solidFill>
                          <a:latin typeface="Minion Pro Cond"/>
                        </a:rPr>
                        <a:t>Lande</a:t>
                      </a:r>
                      <a:r>
                        <a:rPr lang="en-US" sz="2000" b="1" dirty="0" smtClean="0">
                          <a:solidFill>
                            <a:srgbClr val="7030A0"/>
                          </a:solidFill>
                          <a:latin typeface="Minion Pro Cond"/>
                        </a:rPr>
                        <a:t> (QG)</a:t>
                      </a:r>
                      <a:endParaRPr lang="en-US" sz="2000" b="1" dirty="0">
                        <a:solidFill>
                          <a:srgbClr val="7030A0"/>
                        </a:solidFill>
                        <a:latin typeface="Minion Pro Cond"/>
                      </a:endParaRPr>
                    </a:p>
                  </a:txBody>
                  <a:tcPr/>
                </a:tc>
                <a:tc>
                  <a:txBody>
                    <a:bodyPr/>
                    <a:lstStyle/>
                    <a:p>
                      <a:r>
                        <a:rPr lang="en-US" sz="2000" b="1" dirty="0" smtClean="0">
                          <a:solidFill>
                            <a:schemeClr val="accent6">
                              <a:lumMod val="75000"/>
                            </a:schemeClr>
                          </a:solidFill>
                          <a:latin typeface="Minion Pro Cond"/>
                        </a:rPr>
                        <a:t>Yes</a:t>
                      </a:r>
                      <a:endParaRPr lang="en-US" sz="2000" b="1" dirty="0">
                        <a:solidFill>
                          <a:schemeClr val="accent6">
                            <a:lumMod val="75000"/>
                          </a:schemeClr>
                        </a:solidFill>
                        <a:latin typeface="Minion Pro Cond"/>
                      </a:endParaRPr>
                    </a:p>
                  </a:txBody>
                  <a:tcPr/>
                </a:tc>
                <a:tc>
                  <a:txBody>
                    <a:bodyPr/>
                    <a:lstStyle/>
                    <a:p>
                      <a:r>
                        <a:rPr lang="en-US" sz="2000" b="1" dirty="0" smtClean="0">
                          <a:latin typeface="Minion Pro Cond"/>
                        </a:rPr>
                        <a:t>-6.70</a:t>
                      </a:r>
                      <a:endParaRPr lang="en-US" sz="2000" b="1" dirty="0">
                        <a:latin typeface="Minion Pro Cond"/>
                      </a:endParaRPr>
                    </a:p>
                  </a:txBody>
                  <a:tcPr/>
                </a:tc>
              </a:tr>
              <a:tr h="370840">
                <a:tc>
                  <a:txBody>
                    <a:bodyPr/>
                    <a:lstStyle/>
                    <a:p>
                      <a:r>
                        <a:rPr lang="en-US" sz="2000" b="1" dirty="0" smtClean="0">
                          <a:solidFill>
                            <a:srgbClr val="009900"/>
                          </a:solidFill>
                          <a:latin typeface="Minion Pro Cond"/>
                        </a:rPr>
                        <a:t>Fixed- Ecotype</a:t>
                      </a:r>
                      <a:endParaRPr lang="en-US" sz="2000" b="1" dirty="0">
                        <a:solidFill>
                          <a:srgbClr val="009900"/>
                        </a:solidFill>
                        <a:latin typeface="Minion Pro Cond"/>
                      </a:endParaRPr>
                    </a:p>
                  </a:txBody>
                  <a:tcPr/>
                </a:tc>
                <a:tc>
                  <a:txBody>
                    <a:bodyPr/>
                    <a:lstStyle/>
                    <a:p>
                      <a:r>
                        <a:rPr lang="en-US" sz="2000" b="1" dirty="0" smtClean="0">
                          <a:solidFill>
                            <a:srgbClr val="C00000"/>
                          </a:solidFill>
                          <a:latin typeface="Minion Pro Cond"/>
                        </a:rPr>
                        <a:t>Blunderbuss</a:t>
                      </a:r>
                      <a:endParaRPr lang="en-US" sz="2000" b="1" dirty="0">
                        <a:solidFill>
                          <a:srgbClr val="C00000"/>
                        </a:solidFill>
                        <a:latin typeface="Minion Pro Cond"/>
                      </a:endParaRPr>
                    </a:p>
                  </a:txBody>
                  <a:tcPr/>
                </a:tc>
                <a:tc>
                  <a:txBody>
                    <a:bodyPr/>
                    <a:lstStyle/>
                    <a:p>
                      <a:r>
                        <a:rPr lang="en-US" sz="2000" b="1" dirty="0" smtClean="0">
                          <a:solidFill>
                            <a:schemeClr val="accent5">
                              <a:lumMod val="50000"/>
                            </a:schemeClr>
                          </a:solidFill>
                          <a:latin typeface="Minion Pro Cond"/>
                        </a:rPr>
                        <a:t>No</a:t>
                      </a:r>
                      <a:endParaRPr lang="en-US" sz="2000" b="1" dirty="0">
                        <a:solidFill>
                          <a:schemeClr val="accent5">
                            <a:lumMod val="50000"/>
                          </a:schemeClr>
                        </a:solidFill>
                        <a:latin typeface="Minion Pro Cond"/>
                      </a:endParaRPr>
                    </a:p>
                  </a:txBody>
                  <a:tcPr/>
                </a:tc>
                <a:tc>
                  <a:txBody>
                    <a:bodyPr/>
                    <a:lstStyle/>
                    <a:p>
                      <a:r>
                        <a:rPr lang="en-US" sz="2000" b="1" dirty="0" smtClean="0">
                          <a:latin typeface="Minion Pro Cond"/>
                        </a:rPr>
                        <a:t>-14.16</a:t>
                      </a:r>
                      <a:endParaRPr lang="en-US" sz="2000" b="1" dirty="0">
                        <a:latin typeface="Minion Pro Cond"/>
                      </a:endParaRPr>
                    </a:p>
                  </a:txBody>
                  <a:tcPr/>
                </a:tc>
              </a:tr>
              <a:tr h="370840">
                <a:tc>
                  <a:txBody>
                    <a:bodyPr/>
                    <a:lstStyle/>
                    <a:p>
                      <a:r>
                        <a:rPr lang="en-US" sz="2000" b="1" dirty="0" smtClean="0">
                          <a:solidFill>
                            <a:srgbClr val="0031E6"/>
                          </a:solidFill>
                          <a:latin typeface="Minion Pro Cond"/>
                        </a:rPr>
                        <a:t>Free</a:t>
                      </a:r>
                      <a:endParaRPr lang="en-US" sz="2000" b="1" dirty="0">
                        <a:solidFill>
                          <a:srgbClr val="0031E6"/>
                        </a:solidFill>
                        <a:latin typeface="Minion Pro Cond"/>
                      </a:endParaRPr>
                    </a:p>
                  </a:txBody>
                  <a:tcPr/>
                </a:tc>
                <a:tc>
                  <a:txBody>
                    <a:bodyPr/>
                    <a:lstStyle/>
                    <a:p>
                      <a:r>
                        <a:rPr lang="en-US" sz="2000" b="1" dirty="0" smtClean="0">
                          <a:solidFill>
                            <a:srgbClr val="0031E6"/>
                          </a:solidFill>
                          <a:latin typeface="Minion Pro Cond"/>
                        </a:rPr>
                        <a:t>Free</a:t>
                      </a:r>
                      <a:endParaRPr lang="en-US" sz="2000" b="1" dirty="0">
                        <a:solidFill>
                          <a:srgbClr val="0031E6"/>
                        </a:solidFill>
                        <a:latin typeface="Minion Pro Cond"/>
                      </a:endParaRPr>
                    </a:p>
                  </a:txBody>
                  <a:tcPr/>
                </a:tc>
                <a:tc>
                  <a:txBody>
                    <a:bodyPr/>
                    <a:lstStyle/>
                    <a:p>
                      <a:r>
                        <a:rPr lang="en-US" sz="2000" b="1" dirty="0" smtClean="0">
                          <a:solidFill>
                            <a:schemeClr val="accent5">
                              <a:lumMod val="50000"/>
                            </a:schemeClr>
                          </a:solidFill>
                          <a:latin typeface="Minion Pro Cond"/>
                        </a:rPr>
                        <a:t>No</a:t>
                      </a:r>
                      <a:endParaRPr lang="en-US" sz="2000" b="1" dirty="0">
                        <a:solidFill>
                          <a:schemeClr val="accent5">
                            <a:lumMod val="50000"/>
                          </a:schemeClr>
                        </a:solidFill>
                        <a:latin typeface="Minion Pro Cond"/>
                      </a:endParaRPr>
                    </a:p>
                  </a:txBody>
                  <a:tcPr/>
                </a:tc>
                <a:tc>
                  <a:txBody>
                    <a:bodyPr/>
                    <a:lstStyle/>
                    <a:p>
                      <a:r>
                        <a:rPr lang="en-US" sz="2000" b="1" dirty="0" smtClean="0">
                          <a:latin typeface="Minion Pro Cond"/>
                        </a:rPr>
                        <a:t>-16.41</a:t>
                      </a:r>
                      <a:endParaRPr lang="en-US" sz="2000" b="1" dirty="0">
                        <a:latin typeface="Minion Pro Cond"/>
                      </a:endParaRPr>
                    </a:p>
                  </a:txBody>
                  <a:tcPr/>
                </a:tc>
              </a:tr>
              <a:tr h="370840">
                <a:tc>
                  <a:txBody>
                    <a:bodyPr/>
                    <a:lstStyle/>
                    <a:p>
                      <a:r>
                        <a:rPr lang="en-US" sz="2000" b="1" dirty="0" smtClean="0">
                          <a:solidFill>
                            <a:srgbClr val="009900"/>
                          </a:solidFill>
                          <a:latin typeface="Minion Pro Cond"/>
                        </a:rPr>
                        <a:t>Fixed- Ecotype</a:t>
                      </a:r>
                      <a:endParaRPr lang="en-US" sz="2000" b="1" dirty="0">
                        <a:solidFill>
                          <a:srgbClr val="009900"/>
                        </a:solidFill>
                        <a:latin typeface="Minion Pro Cond"/>
                      </a:endParaRPr>
                    </a:p>
                  </a:txBody>
                  <a:tcPr/>
                </a:tc>
                <a:tc>
                  <a:txBody>
                    <a:bodyPr/>
                    <a:lstStyle/>
                    <a:p>
                      <a:r>
                        <a:rPr lang="en-US" sz="2000" b="1" dirty="0" err="1" smtClean="0">
                          <a:solidFill>
                            <a:srgbClr val="7030A0"/>
                          </a:solidFill>
                          <a:latin typeface="Minion Pro Cond"/>
                        </a:rPr>
                        <a:t>Lande</a:t>
                      </a:r>
                      <a:r>
                        <a:rPr lang="en-US" sz="2000" b="1" baseline="0" dirty="0" smtClean="0">
                          <a:solidFill>
                            <a:srgbClr val="7030A0"/>
                          </a:solidFill>
                          <a:latin typeface="Minion Pro Cond"/>
                        </a:rPr>
                        <a:t> (QG)</a:t>
                      </a:r>
                      <a:endParaRPr lang="en-US" sz="2000" b="1" dirty="0">
                        <a:solidFill>
                          <a:srgbClr val="7030A0"/>
                        </a:solidFill>
                        <a:latin typeface="Minion Pro Cond"/>
                      </a:endParaRPr>
                    </a:p>
                  </a:txBody>
                  <a:tcPr/>
                </a:tc>
                <a:tc>
                  <a:txBody>
                    <a:bodyPr/>
                    <a:lstStyle/>
                    <a:p>
                      <a:r>
                        <a:rPr lang="en-US" sz="2000" b="1" dirty="0" smtClean="0">
                          <a:solidFill>
                            <a:schemeClr val="accent5">
                              <a:lumMod val="50000"/>
                            </a:schemeClr>
                          </a:solidFill>
                          <a:latin typeface="Minion Pro Cond"/>
                        </a:rPr>
                        <a:t>No</a:t>
                      </a:r>
                      <a:endParaRPr lang="en-US" sz="2000" b="1" dirty="0">
                        <a:solidFill>
                          <a:schemeClr val="accent5">
                            <a:lumMod val="50000"/>
                          </a:schemeClr>
                        </a:solidFill>
                        <a:latin typeface="Minion Pro Cond"/>
                      </a:endParaRPr>
                    </a:p>
                  </a:txBody>
                  <a:tcPr/>
                </a:tc>
                <a:tc>
                  <a:txBody>
                    <a:bodyPr/>
                    <a:lstStyle/>
                    <a:p>
                      <a:r>
                        <a:rPr lang="en-US" sz="2000" b="1" dirty="0" smtClean="0">
                          <a:latin typeface="Minion Pro Cond"/>
                        </a:rPr>
                        <a:t>-18.66</a:t>
                      </a:r>
                      <a:endParaRPr lang="en-US" sz="2000" b="1" dirty="0">
                        <a:latin typeface="Minion Pro Cond"/>
                      </a:endParaRPr>
                    </a:p>
                  </a:txBody>
                  <a:tcPr/>
                </a:tc>
              </a:tr>
              <a:tr h="370840">
                <a:tc>
                  <a:txBody>
                    <a:bodyPr/>
                    <a:lstStyle/>
                    <a:p>
                      <a:r>
                        <a:rPr lang="en-US" sz="2000" b="1" dirty="0" smtClean="0">
                          <a:solidFill>
                            <a:srgbClr val="0031E6"/>
                          </a:solidFill>
                          <a:latin typeface="Minion Pro Cond"/>
                        </a:rPr>
                        <a:t>Free</a:t>
                      </a:r>
                    </a:p>
                  </a:txBody>
                  <a:tcPr/>
                </a:tc>
                <a:tc>
                  <a:txBody>
                    <a:bodyPr/>
                    <a:lstStyle/>
                    <a:p>
                      <a:r>
                        <a:rPr lang="en-US" sz="2000" b="1" dirty="0" smtClean="0">
                          <a:solidFill>
                            <a:srgbClr val="C00000"/>
                          </a:solidFill>
                          <a:latin typeface="Minion Pro Cond"/>
                        </a:rPr>
                        <a:t>Blunderbuss</a:t>
                      </a:r>
                      <a:endParaRPr lang="en-US" sz="2000" b="1" dirty="0">
                        <a:solidFill>
                          <a:srgbClr val="C00000"/>
                        </a:solidFill>
                        <a:latin typeface="Minion Pro Cond"/>
                      </a:endParaRPr>
                    </a:p>
                  </a:txBody>
                  <a:tcPr/>
                </a:tc>
                <a:tc>
                  <a:txBody>
                    <a:bodyPr/>
                    <a:lstStyle/>
                    <a:p>
                      <a:r>
                        <a:rPr lang="en-US" sz="2000" b="1" dirty="0" smtClean="0">
                          <a:solidFill>
                            <a:schemeClr val="accent5">
                              <a:lumMod val="50000"/>
                            </a:schemeClr>
                          </a:solidFill>
                          <a:latin typeface="Minion Pro Cond"/>
                        </a:rPr>
                        <a:t>No</a:t>
                      </a:r>
                      <a:endParaRPr lang="en-US" sz="2000" b="1" dirty="0">
                        <a:solidFill>
                          <a:schemeClr val="accent5">
                            <a:lumMod val="50000"/>
                          </a:schemeClr>
                        </a:solidFill>
                        <a:latin typeface="Minion Pro Cond"/>
                      </a:endParaRPr>
                    </a:p>
                  </a:txBody>
                  <a:tcPr/>
                </a:tc>
                <a:tc>
                  <a:txBody>
                    <a:bodyPr/>
                    <a:lstStyle/>
                    <a:p>
                      <a:r>
                        <a:rPr lang="en-US" sz="2000" b="1" dirty="0" smtClean="0">
                          <a:latin typeface="Minion Pro Cond"/>
                        </a:rPr>
                        <a:t>-24.93</a:t>
                      </a:r>
                      <a:endParaRPr lang="en-US" sz="2000" b="1" dirty="0">
                        <a:latin typeface="Minion Pro Cond"/>
                      </a:endParaRPr>
                    </a:p>
                  </a:txBody>
                  <a:tcPr/>
                </a:tc>
              </a:tr>
              <a:tr h="370840">
                <a:tc>
                  <a:txBody>
                    <a:bodyPr/>
                    <a:lstStyle/>
                    <a:p>
                      <a:r>
                        <a:rPr lang="en-US" sz="2000" b="1" dirty="0" smtClean="0">
                          <a:solidFill>
                            <a:srgbClr val="0031E6"/>
                          </a:solidFill>
                          <a:latin typeface="Minion Pro Cond"/>
                        </a:rPr>
                        <a:t>Free</a:t>
                      </a:r>
                      <a:endParaRPr lang="en-US" sz="2000" b="1" dirty="0">
                        <a:solidFill>
                          <a:srgbClr val="0031E6"/>
                        </a:solidFill>
                        <a:latin typeface="Minion Pro Cond"/>
                      </a:endParaRPr>
                    </a:p>
                  </a:txBody>
                  <a:tcPr/>
                </a:tc>
                <a:tc>
                  <a:txBody>
                    <a:bodyPr/>
                    <a:lstStyle/>
                    <a:p>
                      <a:r>
                        <a:rPr lang="en-US" sz="2000" b="1" dirty="0" err="1" smtClean="0">
                          <a:solidFill>
                            <a:srgbClr val="7030A0"/>
                          </a:solidFill>
                          <a:latin typeface="Minion Pro Cond"/>
                        </a:rPr>
                        <a:t>Lande</a:t>
                      </a:r>
                      <a:r>
                        <a:rPr lang="en-US" sz="2000" b="1" baseline="0" dirty="0" smtClean="0">
                          <a:solidFill>
                            <a:srgbClr val="7030A0"/>
                          </a:solidFill>
                          <a:latin typeface="Minion Pro Cond"/>
                        </a:rPr>
                        <a:t> (QG)</a:t>
                      </a:r>
                      <a:endParaRPr lang="en-US" sz="2000" b="1" dirty="0">
                        <a:solidFill>
                          <a:srgbClr val="7030A0"/>
                        </a:solidFill>
                        <a:latin typeface="Minion Pro Cond"/>
                      </a:endParaRPr>
                    </a:p>
                  </a:txBody>
                  <a:tcPr/>
                </a:tc>
                <a:tc>
                  <a:txBody>
                    <a:bodyPr/>
                    <a:lstStyle/>
                    <a:p>
                      <a:r>
                        <a:rPr lang="en-US" sz="2000" b="1" dirty="0" smtClean="0">
                          <a:solidFill>
                            <a:schemeClr val="accent5">
                              <a:lumMod val="50000"/>
                            </a:schemeClr>
                          </a:solidFill>
                          <a:latin typeface="Minion Pro Cond"/>
                        </a:rPr>
                        <a:t>No</a:t>
                      </a:r>
                      <a:endParaRPr lang="en-US" sz="2000" b="1" dirty="0">
                        <a:solidFill>
                          <a:schemeClr val="accent5">
                            <a:lumMod val="50000"/>
                          </a:schemeClr>
                        </a:solidFill>
                        <a:latin typeface="Minion Pro Cond"/>
                      </a:endParaRPr>
                    </a:p>
                  </a:txBody>
                  <a:tcPr/>
                </a:tc>
                <a:tc>
                  <a:txBody>
                    <a:bodyPr/>
                    <a:lstStyle/>
                    <a:p>
                      <a:r>
                        <a:rPr lang="en-US" sz="2000" b="1" dirty="0" smtClean="0">
                          <a:latin typeface="Minion Pro Cond"/>
                        </a:rPr>
                        <a:t>-37.73</a:t>
                      </a:r>
                      <a:endParaRPr lang="en-US" sz="2000" b="1" dirty="0">
                        <a:latin typeface="Minion Pro Cond"/>
                      </a:endParaRPr>
                    </a:p>
                  </a:txBody>
                  <a:tcPr/>
                </a:tc>
              </a:tr>
            </a:tbl>
          </a:graphicData>
        </a:graphic>
      </p:graphicFrame>
      <p:sp>
        <p:nvSpPr>
          <p:cNvPr id="9" name="Title 8"/>
          <p:cNvSpPr>
            <a:spLocks noGrp="1"/>
          </p:cNvSpPr>
          <p:nvPr>
            <p:ph type="title"/>
          </p:nvPr>
        </p:nvSpPr>
        <p:spPr>
          <a:xfrm>
            <a:off x="0" y="609600"/>
            <a:ext cx="8839200" cy="762000"/>
          </a:xfrm>
        </p:spPr>
        <p:txBody>
          <a:bodyPr>
            <a:normAutofit fontScale="90000"/>
          </a:bodyPr>
          <a:lstStyle/>
          <a:p>
            <a:r>
              <a:rPr lang="en-US" sz="4000" dirty="0" smtClean="0">
                <a:solidFill>
                  <a:schemeClr val="accent6"/>
                </a:solidFill>
              </a:rPr>
              <a:t>Convergent</a:t>
            </a:r>
            <a:r>
              <a:rPr lang="en-US" sz="4000" dirty="0" smtClean="0"/>
              <a:t>,</a:t>
            </a:r>
            <a:r>
              <a:rPr lang="en-US" sz="4000" dirty="0" smtClean="0">
                <a:solidFill>
                  <a:schemeClr val="tx1"/>
                </a:solidFill>
              </a:rPr>
              <a:t> </a:t>
            </a:r>
            <a:r>
              <a:rPr lang="en-US" sz="4000" dirty="0" err="1" smtClean="0">
                <a:solidFill>
                  <a:srgbClr val="009900"/>
                </a:solidFill>
              </a:rPr>
              <a:t>Ecomorph</a:t>
            </a:r>
            <a:r>
              <a:rPr lang="en-US" sz="4000" dirty="0" smtClean="0">
                <a:solidFill>
                  <a:srgbClr val="009900"/>
                </a:solidFill>
              </a:rPr>
              <a:t>-based</a:t>
            </a:r>
            <a:r>
              <a:rPr lang="en-US" sz="4000" dirty="0" smtClean="0">
                <a:solidFill>
                  <a:schemeClr val="tx1"/>
                </a:solidFill>
              </a:rPr>
              <a:t> </a:t>
            </a:r>
            <a:r>
              <a:rPr lang="en-US" sz="4000" dirty="0" smtClean="0"/>
              <a:t>regimes fit tree best, but should not be interpreted as either </a:t>
            </a:r>
            <a:r>
              <a:rPr lang="en-US" sz="4000" dirty="0" smtClean="0">
                <a:solidFill>
                  <a:srgbClr val="E34F4F"/>
                </a:solidFill>
              </a:rPr>
              <a:t>Blunderbuss</a:t>
            </a:r>
            <a:r>
              <a:rPr lang="en-US" sz="4000" dirty="0" smtClean="0">
                <a:solidFill>
                  <a:schemeClr val="tx1"/>
                </a:solidFill>
              </a:rPr>
              <a:t> </a:t>
            </a:r>
            <a:r>
              <a:rPr lang="en-US" sz="4000" dirty="0" smtClean="0"/>
              <a:t>or</a:t>
            </a:r>
            <a:r>
              <a:rPr lang="en-US" sz="4000" dirty="0" smtClean="0">
                <a:solidFill>
                  <a:schemeClr val="tx1"/>
                </a:solidFill>
              </a:rPr>
              <a:t> </a:t>
            </a:r>
            <a:r>
              <a:rPr lang="en-US" sz="4000" dirty="0" err="1" smtClean="0">
                <a:solidFill>
                  <a:schemeClr val="accent4">
                    <a:lumMod val="60000"/>
                    <a:lumOff val="40000"/>
                  </a:schemeClr>
                </a:solidFill>
              </a:rPr>
              <a:t>Lande</a:t>
            </a:r>
            <a:r>
              <a:rPr lang="en-US" sz="4000" dirty="0" smtClean="0">
                <a:solidFill>
                  <a:schemeClr val="tx1"/>
                </a:solidFill>
              </a:rPr>
              <a:t> </a:t>
            </a:r>
            <a:r>
              <a:rPr lang="en-US" sz="4000" dirty="0" smtClean="0"/>
              <a:t>model </a:t>
            </a:r>
            <a:endParaRPr lang="en-US" sz="4000" dirty="0"/>
          </a:p>
        </p:txBody>
      </p:sp>
    </p:spTree>
    <p:extLst>
      <p:ext uri="{BB962C8B-B14F-4D97-AF65-F5344CB8AC3E}">
        <p14:creationId xmlns:p14="http://schemas.microsoft.com/office/powerpoint/2010/main" val="31302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96424" y="95249"/>
            <a:ext cx="10719376" cy="6261674"/>
            <a:chOff x="1396424" y="95249"/>
            <a:chExt cx="10719376" cy="6261674"/>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3053" y="95249"/>
              <a:ext cx="6838545"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219700" y="5772148"/>
              <a:ext cx="6896100" cy="584775"/>
            </a:xfrm>
            <a:prstGeom prst="rect">
              <a:avLst/>
            </a:prstGeom>
            <a:noFill/>
          </p:spPr>
          <p:txBody>
            <a:bodyPr wrap="square" rtlCol="0">
              <a:spAutoFit/>
            </a:bodyPr>
            <a:lstStyle/>
            <a:p>
              <a:r>
                <a:rPr lang="en-US" sz="3200" b="1" dirty="0" smtClean="0">
                  <a:solidFill>
                    <a:srgbClr val="91C7A9"/>
                  </a:solidFill>
                  <a:latin typeface="Minion Pro Cond" pitchFamily="18" charset="0"/>
                </a:rPr>
                <a:t>Time</a:t>
              </a:r>
              <a:endParaRPr lang="en-US" sz="3200" b="1" dirty="0">
                <a:solidFill>
                  <a:srgbClr val="91C7A9"/>
                </a:solidFill>
                <a:latin typeface="Minion Pro Cond" pitchFamily="18" charset="0"/>
              </a:endParaRPr>
            </a:p>
          </p:txBody>
        </p:sp>
        <p:sp>
          <p:nvSpPr>
            <p:cNvPr id="6" name="TextBox 5"/>
            <p:cNvSpPr txBox="1"/>
            <p:nvPr/>
          </p:nvSpPr>
          <p:spPr>
            <a:xfrm rot="16200000">
              <a:off x="336262" y="2355563"/>
              <a:ext cx="2705100" cy="584775"/>
            </a:xfrm>
            <a:prstGeom prst="rect">
              <a:avLst/>
            </a:prstGeom>
            <a:noFill/>
          </p:spPr>
          <p:txBody>
            <a:bodyPr wrap="square" rtlCol="0">
              <a:spAutoFit/>
            </a:bodyPr>
            <a:lstStyle/>
            <a:p>
              <a:r>
                <a:rPr lang="en-US" sz="3200" b="1" dirty="0" smtClean="0">
                  <a:solidFill>
                    <a:srgbClr val="91C7A9"/>
                  </a:solidFill>
                  <a:latin typeface="Minion Pro Cond" pitchFamily="18" charset="0"/>
                </a:rPr>
                <a:t>Phenotype</a:t>
              </a:r>
              <a:endParaRPr lang="en-US" sz="3200" b="1" dirty="0">
                <a:solidFill>
                  <a:srgbClr val="91C7A9"/>
                </a:solidFill>
                <a:latin typeface="Minion Pro Cond" pitchFamily="18" charset="0"/>
              </a:endParaRPr>
            </a:p>
          </p:txBody>
        </p:sp>
      </p:grpSp>
      <p:sp>
        <p:nvSpPr>
          <p:cNvPr id="7" name="TextBox 6"/>
          <p:cNvSpPr txBox="1"/>
          <p:nvPr/>
        </p:nvSpPr>
        <p:spPr>
          <a:xfrm>
            <a:off x="2276900" y="4903052"/>
            <a:ext cx="6714699" cy="523220"/>
          </a:xfrm>
          <a:prstGeom prst="rect">
            <a:avLst/>
          </a:prstGeom>
          <a:noFill/>
        </p:spPr>
        <p:txBody>
          <a:bodyPr wrap="square" rtlCol="0">
            <a:spAutoFit/>
          </a:bodyPr>
          <a:lstStyle/>
          <a:p>
            <a:r>
              <a:rPr lang="en-US" sz="2800" b="1" dirty="0" smtClean="0">
                <a:solidFill>
                  <a:srgbClr val="A92F41"/>
                </a:solidFill>
                <a:latin typeface="Minion Pro Cond" pitchFamily="18" charset="0"/>
              </a:rPr>
              <a:t>Adaptive zone (e.g. </a:t>
            </a:r>
            <a:r>
              <a:rPr lang="en-US" sz="2800" b="1" i="1" dirty="0" err="1" smtClean="0">
                <a:solidFill>
                  <a:srgbClr val="A92F41"/>
                </a:solidFill>
                <a:latin typeface="Minion Pro Cond" pitchFamily="18" charset="0"/>
              </a:rPr>
              <a:t>Anolis</a:t>
            </a:r>
            <a:r>
              <a:rPr lang="en-US" sz="2800" b="1" i="1" dirty="0" smtClean="0">
                <a:solidFill>
                  <a:srgbClr val="A92F41"/>
                </a:solidFill>
                <a:latin typeface="Minion Pro Cond" pitchFamily="18" charset="0"/>
              </a:rPr>
              <a:t> </a:t>
            </a:r>
            <a:r>
              <a:rPr lang="en-US" sz="2800" b="1" dirty="0" smtClean="0">
                <a:solidFill>
                  <a:srgbClr val="A92F41"/>
                </a:solidFill>
                <a:latin typeface="Minion Pro Cond" pitchFamily="18" charset="0"/>
              </a:rPr>
              <a:t>ecotypes) </a:t>
            </a:r>
            <a:endParaRPr lang="en-US" sz="2800" b="1" dirty="0">
              <a:solidFill>
                <a:srgbClr val="A92F41"/>
              </a:solidFill>
              <a:latin typeface="Minion Pro Cond" pitchFamily="18" charset="0"/>
            </a:endParaRPr>
          </a:p>
        </p:txBody>
      </p:sp>
      <p:cxnSp>
        <p:nvCxnSpPr>
          <p:cNvPr id="9" name="Straight Connector 8"/>
          <p:cNvCxnSpPr/>
          <p:nvPr/>
        </p:nvCxnSpPr>
        <p:spPr>
          <a:xfrm>
            <a:off x="2286000" y="304800"/>
            <a:ext cx="6629400" cy="0"/>
          </a:xfrm>
          <a:prstGeom prst="line">
            <a:avLst/>
          </a:prstGeom>
          <a:ln w="127000">
            <a:solidFill>
              <a:srgbClr val="A92F4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362200" y="4572000"/>
            <a:ext cx="6629400" cy="0"/>
          </a:xfrm>
          <a:prstGeom prst="line">
            <a:avLst/>
          </a:prstGeom>
          <a:ln w="127000">
            <a:solidFill>
              <a:srgbClr val="A92F4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53053" y="585057"/>
            <a:ext cx="3448050" cy="1077218"/>
          </a:xfrm>
          <a:prstGeom prst="rect">
            <a:avLst/>
          </a:prstGeom>
          <a:noFill/>
        </p:spPr>
        <p:txBody>
          <a:bodyPr wrap="square" rtlCol="0">
            <a:spAutoFit/>
          </a:bodyPr>
          <a:lstStyle/>
          <a:p>
            <a:r>
              <a:rPr lang="en-US" sz="3200" b="1" dirty="0" smtClean="0">
                <a:solidFill>
                  <a:srgbClr val="A92F41"/>
                </a:solidFill>
                <a:latin typeface="Minion Pro Cond" pitchFamily="18" charset="0"/>
              </a:rPr>
              <a:t>QG Adaptive peak shifts</a:t>
            </a:r>
            <a:endParaRPr lang="en-US" sz="3200" b="1" dirty="0">
              <a:solidFill>
                <a:srgbClr val="A92F41"/>
              </a:solidFill>
              <a:latin typeface="Minion Pro Cond" pitchFamily="18" charset="0"/>
            </a:endParaRPr>
          </a:p>
        </p:txBody>
      </p:sp>
      <p:sp>
        <p:nvSpPr>
          <p:cNvPr id="13" name="Left Brace 12"/>
          <p:cNvSpPr/>
          <p:nvPr/>
        </p:nvSpPr>
        <p:spPr>
          <a:xfrm>
            <a:off x="4991100" y="800500"/>
            <a:ext cx="457200" cy="646331"/>
          </a:xfrm>
          <a:prstGeom prst="leftBrace">
            <a:avLst/>
          </a:prstGeom>
          <a:noFill/>
          <a:ln w="63500">
            <a:solidFill>
              <a:srgbClr val="A92F4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
        <p:nvSpPr>
          <p:cNvPr id="14" name="TextBox 13"/>
          <p:cNvSpPr txBox="1"/>
          <p:nvPr/>
        </p:nvSpPr>
        <p:spPr>
          <a:xfrm>
            <a:off x="3810000" y="1701225"/>
            <a:ext cx="3505200" cy="1077218"/>
          </a:xfrm>
          <a:prstGeom prst="rect">
            <a:avLst/>
          </a:prstGeom>
          <a:noFill/>
        </p:spPr>
        <p:txBody>
          <a:bodyPr wrap="square" rtlCol="0">
            <a:spAutoFit/>
          </a:bodyPr>
          <a:lstStyle/>
          <a:p>
            <a:r>
              <a:rPr lang="en-US" sz="3200" b="1" dirty="0" smtClean="0">
                <a:solidFill>
                  <a:srgbClr val="A92F41"/>
                </a:solidFill>
                <a:latin typeface="Minion Pro Cond" pitchFamily="18" charset="0"/>
              </a:rPr>
              <a:t>“All of the above”</a:t>
            </a:r>
          </a:p>
        </p:txBody>
      </p:sp>
      <p:sp>
        <p:nvSpPr>
          <p:cNvPr id="15" name="Left Brace 14"/>
          <p:cNvSpPr/>
          <p:nvPr/>
        </p:nvSpPr>
        <p:spPr>
          <a:xfrm>
            <a:off x="6172200" y="1235121"/>
            <a:ext cx="457200" cy="1638584"/>
          </a:xfrm>
          <a:prstGeom prst="leftBrace">
            <a:avLst/>
          </a:prstGeom>
          <a:noFill/>
          <a:ln w="63500">
            <a:solidFill>
              <a:srgbClr val="A92F4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B050"/>
              </a:solidFill>
            </a:endParaRPr>
          </a:p>
        </p:txBody>
      </p:sp>
    </p:spTree>
    <p:extLst>
      <p:ext uri="{BB962C8B-B14F-4D97-AF65-F5344CB8AC3E}">
        <p14:creationId xmlns:p14="http://schemas.microsoft.com/office/powerpoint/2010/main" val="327812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animBg="1"/>
      <p:bldP spid="14" grpId="0"/>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457200" y="1219200"/>
            <a:ext cx="8229600" cy="5410200"/>
          </a:xfrm>
        </p:spPr>
        <p:txBody>
          <a:bodyPr>
            <a:noAutofit/>
          </a:bodyPr>
          <a:lstStyle/>
          <a:p>
            <a:pPr marL="0" indent="0" algn="ctr">
              <a:buNone/>
            </a:pPr>
            <a:r>
              <a:rPr lang="en-US" b="1" dirty="0" smtClean="0"/>
              <a:t>All datasets point toward a common pattern with million-year thresholds </a:t>
            </a:r>
          </a:p>
          <a:p>
            <a:pPr marL="0" indent="0" algn="ctr">
              <a:buNone/>
            </a:pPr>
            <a:r>
              <a:rPr lang="en-US" b="1" dirty="0" smtClean="0"/>
              <a:t>(but why remains…)</a:t>
            </a:r>
          </a:p>
          <a:p>
            <a:pPr marL="0" indent="0">
              <a:buNone/>
            </a:pPr>
            <a:endParaRPr lang="en-US" b="1" dirty="0" smtClean="0"/>
          </a:p>
          <a:p>
            <a:pPr marL="0" indent="0" algn="ctr">
              <a:buNone/>
            </a:pPr>
            <a:r>
              <a:rPr lang="en-US" b="1" dirty="0" smtClean="0"/>
              <a:t>We can understand the causes of adaptive shifts by using biologically realistic Bayesian models – Analyze data jointly across scales</a:t>
            </a:r>
          </a:p>
          <a:p>
            <a:endParaRPr lang="en-US" b="1" dirty="0" smtClean="0"/>
          </a:p>
          <a:p>
            <a:pPr marL="0" indent="0" algn="ctr">
              <a:buNone/>
            </a:pPr>
            <a:r>
              <a:rPr lang="en-US" b="1" dirty="0" smtClean="0"/>
              <a:t>Just the beginning….</a:t>
            </a:r>
            <a:endParaRPr lang="en-US" b="1" dirty="0"/>
          </a:p>
        </p:txBody>
      </p:sp>
    </p:spTree>
    <p:extLst>
      <p:ext uri="{BB962C8B-B14F-4D97-AF65-F5344CB8AC3E}">
        <p14:creationId xmlns:p14="http://schemas.microsoft.com/office/powerpoint/2010/main" val="327527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fontScale="90000"/>
          </a:bodyPr>
          <a:lstStyle/>
          <a:p>
            <a:r>
              <a:rPr lang="en-US" sz="6000" dirty="0" smtClean="0"/>
              <a:t>Let’s do the calculations:</a:t>
            </a:r>
            <a:endParaRPr lang="en-US" sz="6000" dirty="0"/>
          </a:p>
        </p:txBody>
      </p:sp>
      <p:sp>
        <p:nvSpPr>
          <p:cNvPr id="3" name="Content Placeholder 2"/>
          <p:cNvSpPr>
            <a:spLocks noGrp="1"/>
          </p:cNvSpPr>
          <p:nvPr>
            <p:ph idx="1"/>
          </p:nvPr>
        </p:nvSpPr>
        <p:spPr>
          <a:xfrm>
            <a:off x="457200" y="808037"/>
            <a:ext cx="8229600" cy="4525963"/>
          </a:xfrm>
          <a:effectLst>
            <a:glow rad="127000">
              <a:schemeClr val="tx1">
                <a:alpha val="40000"/>
              </a:schemeClr>
            </a:glow>
          </a:effectLst>
        </p:spPr>
        <p:txBody>
          <a:bodyPr/>
          <a:lstStyle/>
          <a:p>
            <a:pPr marL="0" indent="0" algn="ctr">
              <a:buNone/>
            </a:pPr>
            <a:r>
              <a:rPr lang="en-US" b="1" dirty="0" smtClean="0">
                <a:solidFill>
                  <a:schemeClr val="bg1">
                    <a:lumMod val="95000"/>
                  </a:schemeClr>
                </a:solidFill>
              </a:rPr>
              <a:t>If a population increased by 1% every generation starting from ~16 g:</a:t>
            </a:r>
            <a:endParaRPr lang="en-US" b="1" dirty="0">
              <a:solidFill>
                <a:schemeClr val="bg1">
                  <a:lumMod val="95000"/>
                </a:schemeClr>
              </a:solidFill>
            </a:endParaRPr>
          </a:p>
        </p:txBody>
      </p:sp>
      <p:sp>
        <p:nvSpPr>
          <p:cNvPr id="4" name="TextBox 3"/>
          <p:cNvSpPr txBox="1"/>
          <p:nvPr/>
        </p:nvSpPr>
        <p:spPr>
          <a:xfrm>
            <a:off x="707834" y="2536686"/>
            <a:ext cx="3200400" cy="646331"/>
          </a:xfrm>
          <a:prstGeom prst="rect">
            <a:avLst/>
          </a:prstGeom>
          <a:noFill/>
          <a:effectLst>
            <a:glow rad="127000">
              <a:schemeClr val="tx1">
                <a:alpha val="40000"/>
              </a:schemeClr>
            </a:glow>
          </a:effectLst>
        </p:spPr>
        <p:txBody>
          <a:bodyPr wrap="square" rtlCol="0">
            <a:spAutoFit/>
          </a:bodyPr>
          <a:lstStyle/>
          <a:p>
            <a:r>
              <a:rPr lang="en-US" sz="3600" b="1" dirty="0" smtClean="0">
                <a:solidFill>
                  <a:srgbClr val="91C7A9"/>
                </a:solidFill>
                <a:latin typeface="Minion Pro Cond" pitchFamily="18" charset="0"/>
              </a:rPr>
              <a:t>In 200 years</a:t>
            </a:r>
            <a:endParaRPr lang="en-US" sz="3600" b="1" dirty="0">
              <a:solidFill>
                <a:srgbClr val="91C7A9"/>
              </a:solidFill>
              <a:latin typeface="Minion Pro Cond" pitchFamily="18" charset="0"/>
            </a:endParaRPr>
          </a:p>
        </p:txBody>
      </p:sp>
      <p:sp>
        <p:nvSpPr>
          <p:cNvPr id="5" name="TextBox 4"/>
          <p:cNvSpPr txBox="1"/>
          <p:nvPr/>
        </p:nvSpPr>
        <p:spPr>
          <a:xfrm>
            <a:off x="685800" y="3352800"/>
            <a:ext cx="3200400" cy="646331"/>
          </a:xfrm>
          <a:prstGeom prst="rect">
            <a:avLst/>
          </a:prstGeom>
          <a:noFill/>
          <a:effectLst>
            <a:glow rad="127000">
              <a:schemeClr val="tx1">
                <a:alpha val="40000"/>
              </a:schemeClr>
            </a:glow>
          </a:effectLst>
        </p:spPr>
        <p:txBody>
          <a:bodyPr wrap="square" rtlCol="0">
            <a:spAutoFit/>
          </a:bodyPr>
          <a:lstStyle/>
          <a:p>
            <a:r>
              <a:rPr lang="en-US" sz="3600" b="1" dirty="0" smtClean="0">
                <a:solidFill>
                  <a:srgbClr val="91C7A9"/>
                </a:solidFill>
                <a:latin typeface="Minion Pro Cond" pitchFamily="18" charset="0"/>
              </a:rPr>
              <a:t>In 500 years</a:t>
            </a:r>
            <a:endParaRPr lang="en-US" sz="3600" b="1" dirty="0">
              <a:solidFill>
                <a:srgbClr val="91C7A9"/>
              </a:solidFill>
              <a:latin typeface="Minion Pro Cond" pitchFamily="18" charset="0"/>
            </a:endParaRPr>
          </a:p>
        </p:txBody>
      </p:sp>
      <p:sp>
        <p:nvSpPr>
          <p:cNvPr id="6" name="TextBox 5"/>
          <p:cNvSpPr txBox="1"/>
          <p:nvPr/>
        </p:nvSpPr>
        <p:spPr>
          <a:xfrm>
            <a:off x="707834" y="4132183"/>
            <a:ext cx="3200400" cy="646331"/>
          </a:xfrm>
          <a:prstGeom prst="rect">
            <a:avLst/>
          </a:prstGeom>
          <a:noFill/>
          <a:effectLst>
            <a:glow rad="127000">
              <a:schemeClr val="tx1">
                <a:alpha val="40000"/>
              </a:schemeClr>
            </a:glow>
          </a:effectLst>
        </p:spPr>
        <p:txBody>
          <a:bodyPr wrap="square" rtlCol="0">
            <a:spAutoFit/>
          </a:bodyPr>
          <a:lstStyle/>
          <a:p>
            <a:r>
              <a:rPr lang="en-US" sz="3600" b="1" dirty="0" smtClean="0">
                <a:solidFill>
                  <a:srgbClr val="91C7A9"/>
                </a:solidFill>
                <a:latin typeface="Minion Pro Cond" pitchFamily="18" charset="0"/>
              </a:rPr>
              <a:t>In 1,000 years</a:t>
            </a:r>
            <a:endParaRPr lang="en-US" sz="3600" b="1" dirty="0">
              <a:solidFill>
                <a:srgbClr val="91C7A9"/>
              </a:solidFill>
              <a:latin typeface="Minion Pro Cond" pitchFamily="18" charset="0"/>
            </a:endParaRPr>
          </a:p>
        </p:txBody>
      </p:sp>
      <p:sp>
        <p:nvSpPr>
          <p:cNvPr id="7" name="TextBox 6"/>
          <p:cNvSpPr txBox="1"/>
          <p:nvPr/>
        </p:nvSpPr>
        <p:spPr>
          <a:xfrm>
            <a:off x="706915" y="4901107"/>
            <a:ext cx="3200400" cy="646331"/>
          </a:xfrm>
          <a:prstGeom prst="rect">
            <a:avLst/>
          </a:prstGeom>
          <a:noFill/>
          <a:effectLst>
            <a:glow rad="127000">
              <a:schemeClr val="tx1">
                <a:alpha val="40000"/>
              </a:schemeClr>
            </a:glow>
          </a:effectLst>
        </p:spPr>
        <p:txBody>
          <a:bodyPr wrap="square" rtlCol="0">
            <a:spAutoFit/>
          </a:bodyPr>
          <a:lstStyle/>
          <a:p>
            <a:r>
              <a:rPr lang="en-US" sz="3600" b="1" dirty="0" smtClean="0">
                <a:solidFill>
                  <a:srgbClr val="91C7A9"/>
                </a:solidFill>
                <a:latin typeface="Minion Pro Cond" pitchFamily="18" charset="0"/>
              </a:rPr>
              <a:t>In 2,000 years</a:t>
            </a:r>
            <a:endParaRPr lang="en-US" sz="3600" b="1" dirty="0">
              <a:solidFill>
                <a:srgbClr val="91C7A9"/>
              </a:solidFill>
              <a:latin typeface="Minion Pro Cond" pitchFamily="18" charset="0"/>
            </a:endParaRPr>
          </a:p>
        </p:txBody>
      </p:sp>
      <p:sp>
        <p:nvSpPr>
          <p:cNvPr id="10" name="TextBox 9"/>
          <p:cNvSpPr txBox="1"/>
          <p:nvPr/>
        </p:nvSpPr>
        <p:spPr>
          <a:xfrm>
            <a:off x="5356034" y="2514600"/>
            <a:ext cx="1676400" cy="707886"/>
          </a:xfrm>
          <a:prstGeom prst="rect">
            <a:avLst/>
          </a:prstGeom>
          <a:noFill/>
          <a:effectLst>
            <a:glow rad="127000">
              <a:schemeClr val="tx1">
                <a:alpha val="40000"/>
              </a:schemeClr>
            </a:glow>
          </a:effectLst>
        </p:spPr>
        <p:txBody>
          <a:bodyPr wrap="square" rtlCol="0">
            <a:spAutoFit/>
          </a:bodyPr>
          <a:lstStyle/>
          <a:p>
            <a:r>
              <a:rPr lang="en-US" sz="4000" b="1" dirty="0" smtClean="0">
                <a:solidFill>
                  <a:srgbClr val="91C7A9"/>
                </a:solidFill>
                <a:latin typeface="Minion Pro Cond" pitchFamily="18" charset="0"/>
              </a:rPr>
              <a:t>43 g</a:t>
            </a:r>
            <a:endParaRPr lang="en-US" sz="4000" b="1" dirty="0">
              <a:solidFill>
                <a:srgbClr val="91C7A9"/>
              </a:solidFill>
              <a:latin typeface="Minion Pro Cond" pitchFamily="18" charset="0"/>
            </a:endParaRPr>
          </a:p>
        </p:txBody>
      </p:sp>
      <p:sp>
        <p:nvSpPr>
          <p:cNvPr id="11" name="TextBox 10"/>
          <p:cNvSpPr txBox="1"/>
          <p:nvPr/>
        </p:nvSpPr>
        <p:spPr>
          <a:xfrm>
            <a:off x="5362449" y="3367445"/>
            <a:ext cx="1676400" cy="707886"/>
          </a:xfrm>
          <a:prstGeom prst="rect">
            <a:avLst/>
          </a:prstGeom>
          <a:noFill/>
          <a:effectLst>
            <a:glow rad="127000">
              <a:schemeClr val="tx1">
                <a:alpha val="40000"/>
              </a:schemeClr>
            </a:glow>
          </a:effectLst>
        </p:spPr>
        <p:txBody>
          <a:bodyPr wrap="square" rtlCol="0">
            <a:spAutoFit/>
          </a:bodyPr>
          <a:lstStyle/>
          <a:p>
            <a:r>
              <a:rPr lang="en-US" sz="4000" b="1" dirty="0" smtClean="0">
                <a:solidFill>
                  <a:srgbClr val="91C7A9"/>
                </a:solidFill>
                <a:latin typeface="Minion Pro Cond" pitchFamily="18" charset="0"/>
              </a:rPr>
              <a:t>193 g</a:t>
            </a:r>
            <a:endParaRPr lang="en-US" sz="4000" b="1" dirty="0">
              <a:solidFill>
                <a:srgbClr val="91C7A9"/>
              </a:solidFill>
              <a:latin typeface="Minion Pro Cond" pitchFamily="18" charset="0"/>
            </a:endParaRPr>
          </a:p>
        </p:txBody>
      </p:sp>
      <p:sp>
        <p:nvSpPr>
          <p:cNvPr id="12" name="TextBox 11"/>
          <p:cNvSpPr txBox="1"/>
          <p:nvPr/>
        </p:nvSpPr>
        <p:spPr>
          <a:xfrm>
            <a:off x="5356034" y="4135863"/>
            <a:ext cx="1676400" cy="707886"/>
          </a:xfrm>
          <a:prstGeom prst="rect">
            <a:avLst/>
          </a:prstGeom>
          <a:noFill/>
          <a:effectLst>
            <a:glow rad="127000">
              <a:schemeClr val="tx1">
                <a:alpha val="40000"/>
              </a:schemeClr>
            </a:glow>
          </a:effectLst>
        </p:spPr>
        <p:txBody>
          <a:bodyPr wrap="square" rtlCol="0">
            <a:spAutoFit/>
          </a:bodyPr>
          <a:lstStyle/>
          <a:p>
            <a:r>
              <a:rPr lang="en-US" sz="4000" b="1" dirty="0" smtClean="0">
                <a:solidFill>
                  <a:srgbClr val="91C7A9"/>
                </a:solidFill>
                <a:latin typeface="Minion Pro Cond" pitchFamily="18" charset="0"/>
              </a:rPr>
              <a:t>2.3 kg</a:t>
            </a:r>
            <a:endParaRPr lang="en-US" sz="4000" b="1" dirty="0">
              <a:solidFill>
                <a:srgbClr val="91C7A9"/>
              </a:solidFill>
              <a:latin typeface="Minion Pro Cond" pitchFamily="18" charset="0"/>
            </a:endParaRPr>
          </a:p>
        </p:txBody>
      </p:sp>
      <p:sp>
        <p:nvSpPr>
          <p:cNvPr id="13" name="TextBox 12"/>
          <p:cNvSpPr txBox="1"/>
          <p:nvPr/>
        </p:nvSpPr>
        <p:spPr>
          <a:xfrm>
            <a:off x="5355246" y="4985999"/>
            <a:ext cx="2830286" cy="707886"/>
          </a:xfrm>
          <a:prstGeom prst="rect">
            <a:avLst/>
          </a:prstGeom>
          <a:noFill/>
          <a:effectLst>
            <a:glow rad="127000">
              <a:schemeClr val="tx1">
                <a:alpha val="40000"/>
              </a:schemeClr>
            </a:glow>
          </a:effectLst>
        </p:spPr>
        <p:txBody>
          <a:bodyPr wrap="square" rtlCol="0">
            <a:spAutoFit/>
          </a:bodyPr>
          <a:lstStyle/>
          <a:p>
            <a:r>
              <a:rPr lang="en-US" sz="4000" b="1" dirty="0" smtClean="0">
                <a:solidFill>
                  <a:srgbClr val="91C7A9"/>
                </a:solidFill>
                <a:latin typeface="Minion Pro Cond" pitchFamily="18" charset="0"/>
              </a:rPr>
              <a:t>335 kg</a:t>
            </a:r>
            <a:endParaRPr lang="en-US" sz="4000" b="1" dirty="0">
              <a:solidFill>
                <a:srgbClr val="91C7A9"/>
              </a:solidFill>
              <a:latin typeface="Minion Pro Cond" pitchFamily="18" charset="0"/>
            </a:endParaRPr>
          </a:p>
        </p:txBody>
      </p:sp>
      <p:sp>
        <p:nvSpPr>
          <p:cNvPr id="16" name="TextBox 15"/>
          <p:cNvSpPr txBox="1"/>
          <p:nvPr/>
        </p:nvSpPr>
        <p:spPr>
          <a:xfrm>
            <a:off x="685800" y="5726430"/>
            <a:ext cx="3581400" cy="646331"/>
          </a:xfrm>
          <a:prstGeom prst="rect">
            <a:avLst/>
          </a:prstGeom>
          <a:noFill/>
          <a:effectLst>
            <a:glow rad="127000">
              <a:schemeClr val="tx1">
                <a:alpha val="40000"/>
              </a:schemeClr>
            </a:glow>
          </a:effectLst>
        </p:spPr>
        <p:txBody>
          <a:bodyPr wrap="square" rtlCol="0">
            <a:spAutoFit/>
          </a:bodyPr>
          <a:lstStyle/>
          <a:p>
            <a:r>
              <a:rPr lang="en-US" sz="3600" b="1" dirty="0" smtClean="0">
                <a:solidFill>
                  <a:srgbClr val="91C7A9"/>
                </a:solidFill>
                <a:latin typeface="Minion Pro Cond" pitchFamily="18" charset="0"/>
              </a:rPr>
              <a:t>In 10,000 years</a:t>
            </a:r>
            <a:endParaRPr lang="en-US" sz="3600" b="1" dirty="0">
              <a:solidFill>
                <a:srgbClr val="91C7A9"/>
              </a:solidFill>
              <a:latin typeface="Minion Pro Cond" pitchFamily="18" charset="0"/>
            </a:endParaRPr>
          </a:p>
        </p:txBody>
      </p:sp>
      <p:sp>
        <p:nvSpPr>
          <p:cNvPr id="20" name="TextBox 19"/>
          <p:cNvSpPr txBox="1"/>
          <p:nvPr/>
        </p:nvSpPr>
        <p:spPr>
          <a:xfrm>
            <a:off x="5290829" y="5763161"/>
            <a:ext cx="3494205" cy="1323439"/>
          </a:xfrm>
          <a:prstGeom prst="rect">
            <a:avLst/>
          </a:prstGeom>
          <a:noFill/>
          <a:effectLst>
            <a:glow rad="127000">
              <a:schemeClr val="tx1">
                <a:alpha val="40000"/>
              </a:schemeClr>
            </a:glow>
          </a:effectLst>
        </p:spPr>
        <p:txBody>
          <a:bodyPr wrap="square" rtlCol="0">
            <a:spAutoFit/>
          </a:bodyPr>
          <a:lstStyle/>
          <a:p>
            <a:r>
              <a:rPr lang="en-US" sz="4000" b="1" dirty="0" smtClean="0">
                <a:solidFill>
                  <a:srgbClr val="91C7A9"/>
                </a:solidFill>
                <a:latin typeface="Minion Pro Cond" pitchFamily="18" charset="0"/>
              </a:rPr>
              <a:t>6.47 x 10</a:t>
            </a:r>
            <a:r>
              <a:rPr lang="en-US" sz="4000" b="1" baseline="30000" dirty="0" smtClean="0">
                <a:solidFill>
                  <a:srgbClr val="91C7A9"/>
                </a:solidFill>
                <a:latin typeface="Minion Pro Cond" pitchFamily="18" charset="0"/>
              </a:rPr>
              <a:t>19</a:t>
            </a:r>
            <a:r>
              <a:rPr lang="en-US" sz="4000" b="1" dirty="0" smtClean="0">
                <a:solidFill>
                  <a:srgbClr val="91C7A9"/>
                </a:solidFill>
                <a:latin typeface="Minion Pro Cond" pitchFamily="18" charset="0"/>
              </a:rPr>
              <a:t> kg</a:t>
            </a:r>
          </a:p>
          <a:p>
            <a:endParaRPr lang="en-US" sz="4000" b="1" dirty="0">
              <a:solidFill>
                <a:srgbClr val="91C7A9"/>
              </a:solidFill>
              <a:latin typeface="Minion Pro Cond" pitchFamily="18" charset="0"/>
            </a:endParaRPr>
          </a:p>
        </p:txBody>
      </p:sp>
      <p:cxnSp>
        <p:nvCxnSpPr>
          <p:cNvPr id="23" name="Straight Arrow Connector 22"/>
          <p:cNvCxnSpPr/>
          <p:nvPr/>
        </p:nvCxnSpPr>
        <p:spPr>
          <a:xfrm>
            <a:off x="4157949" y="2917686"/>
            <a:ext cx="990600" cy="0"/>
          </a:xfrm>
          <a:prstGeom prst="straightConnector1">
            <a:avLst/>
          </a:prstGeom>
          <a:ln w="76200" cap="sq">
            <a:solidFill>
              <a:srgbClr val="91C7A9"/>
            </a:solidFill>
            <a:miter lim="800000"/>
            <a:tailEnd type="triangle"/>
          </a:ln>
          <a:effectLst>
            <a:glow rad="1270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4158868" y="3694331"/>
            <a:ext cx="990600" cy="0"/>
          </a:xfrm>
          <a:prstGeom prst="straightConnector1">
            <a:avLst/>
          </a:prstGeom>
          <a:ln w="76200" cap="sq">
            <a:solidFill>
              <a:srgbClr val="91C7A9"/>
            </a:solidFill>
            <a:miter lim="800000"/>
            <a:tailEnd type="triangle"/>
          </a:ln>
          <a:effectLst>
            <a:glow rad="1270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36834" y="4473714"/>
            <a:ext cx="990600" cy="0"/>
          </a:xfrm>
          <a:prstGeom prst="straightConnector1">
            <a:avLst/>
          </a:prstGeom>
          <a:ln w="76200" cap="sq">
            <a:solidFill>
              <a:srgbClr val="91C7A9"/>
            </a:solidFill>
            <a:miter lim="800000"/>
            <a:tailEnd type="triangle"/>
          </a:ln>
          <a:effectLst>
            <a:glow rad="1270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4146932" y="5242638"/>
            <a:ext cx="990600" cy="0"/>
          </a:xfrm>
          <a:prstGeom prst="straightConnector1">
            <a:avLst/>
          </a:prstGeom>
          <a:ln w="76200" cap="sq">
            <a:solidFill>
              <a:srgbClr val="91C7A9"/>
            </a:solidFill>
            <a:miter lim="800000"/>
            <a:tailEnd type="triangle"/>
          </a:ln>
          <a:effectLst>
            <a:glow rad="127000">
              <a:schemeClr val="tx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147851" y="6078978"/>
            <a:ext cx="990600" cy="0"/>
          </a:xfrm>
          <a:prstGeom prst="straightConnector1">
            <a:avLst/>
          </a:prstGeom>
          <a:ln w="76200" cap="sq">
            <a:solidFill>
              <a:srgbClr val="91C7A9"/>
            </a:solidFill>
            <a:miter lim="800000"/>
            <a:tailEnd type="triangle"/>
          </a:ln>
          <a:effectLst>
            <a:glow rad="127000">
              <a:schemeClr val="tx1">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649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par>
                                <p:cTn id="60" presetID="10" presetClass="entr" presetSubtype="0"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10" grpId="0"/>
      <p:bldP spid="11" grpId="0"/>
      <p:bldP spid="12" grpId="0"/>
      <p:bldP spid="13" grpId="0"/>
      <p:bldP spid="16"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229600" cy="1143000"/>
          </a:xfrm>
        </p:spPr>
        <p:txBody>
          <a:bodyPr/>
          <a:lstStyle/>
          <a:p>
            <a:r>
              <a:rPr lang="en-US" dirty="0" smtClean="0"/>
              <a:t>Basal Metabolic Rates</a:t>
            </a:r>
            <a:endParaRPr lang="en-US" dirty="0"/>
          </a:p>
        </p:txBody>
      </p:sp>
      <p:pic>
        <p:nvPicPr>
          <p:cNvPr id="10242" name="Picture 2"/>
          <p:cNvPicPr>
            <a:picLocks noChangeAspect="1" noChangeArrowheads="1"/>
          </p:cNvPicPr>
          <p:nvPr/>
        </p:nvPicPr>
        <p:blipFill>
          <a:blip r:embed="rId2">
            <a:clrChange>
              <a:clrFrom>
                <a:srgbClr val="000000"/>
              </a:clrFrom>
              <a:clrTo>
                <a:srgbClr val="000000">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7200" y="785132"/>
            <a:ext cx="5619750" cy="561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705440" y="6017567"/>
            <a:ext cx="1409360" cy="523220"/>
          </a:xfrm>
          <a:prstGeom prst="rect">
            <a:avLst/>
          </a:prstGeom>
        </p:spPr>
        <p:txBody>
          <a:bodyPr wrap="none">
            <a:spAutoFit/>
          </a:bodyPr>
          <a:lstStyle/>
          <a:p>
            <a:r>
              <a:rPr lang="en-US" sz="2800" b="1" dirty="0" err="1" smtClean="0">
                <a:solidFill>
                  <a:schemeClr val="bg1">
                    <a:lumMod val="95000"/>
                  </a:schemeClr>
                </a:solidFill>
                <a:latin typeface="Calisto MT" pitchFamily="18" charset="0"/>
              </a:rPr>
              <a:t>ln</a:t>
            </a:r>
            <a:r>
              <a:rPr lang="en-US" sz="2800" b="1" dirty="0" smtClean="0">
                <a:solidFill>
                  <a:schemeClr val="bg1">
                    <a:lumMod val="95000"/>
                  </a:schemeClr>
                </a:solidFill>
                <a:latin typeface="Calisto MT" pitchFamily="18" charset="0"/>
              </a:rPr>
              <a:t> Mass</a:t>
            </a:r>
            <a:endParaRPr lang="en-US" sz="2800" b="1" dirty="0">
              <a:solidFill>
                <a:schemeClr val="bg1">
                  <a:lumMod val="95000"/>
                </a:schemeClr>
              </a:solidFill>
              <a:latin typeface="Calisto MT" pitchFamily="18" charset="0"/>
            </a:endParaRPr>
          </a:p>
        </p:txBody>
      </p:sp>
      <p:sp>
        <p:nvSpPr>
          <p:cNvPr id="5" name="Rectangle 4"/>
          <p:cNvSpPr/>
          <p:nvPr/>
        </p:nvSpPr>
        <p:spPr>
          <a:xfrm rot="16200000">
            <a:off x="-260304" y="3046694"/>
            <a:ext cx="1435008" cy="523220"/>
          </a:xfrm>
          <a:prstGeom prst="rect">
            <a:avLst/>
          </a:prstGeom>
        </p:spPr>
        <p:txBody>
          <a:bodyPr wrap="none">
            <a:spAutoFit/>
          </a:bodyPr>
          <a:lstStyle/>
          <a:p>
            <a:r>
              <a:rPr lang="en-US" sz="2800" b="1" dirty="0" err="1" smtClean="0">
                <a:solidFill>
                  <a:schemeClr val="bg1">
                    <a:lumMod val="95000"/>
                  </a:schemeClr>
                </a:solidFill>
                <a:latin typeface="Calisto MT" pitchFamily="18" charset="0"/>
              </a:rPr>
              <a:t>ln</a:t>
            </a:r>
            <a:r>
              <a:rPr lang="en-US" sz="2800" b="1" dirty="0" smtClean="0">
                <a:solidFill>
                  <a:schemeClr val="bg1">
                    <a:lumMod val="95000"/>
                  </a:schemeClr>
                </a:solidFill>
                <a:latin typeface="Calisto MT" pitchFamily="18" charset="0"/>
              </a:rPr>
              <a:t> BMR</a:t>
            </a:r>
            <a:endParaRPr lang="en-US" sz="2800" b="1" dirty="0">
              <a:solidFill>
                <a:schemeClr val="bg1">
                  <a:lumMod val="95000"/>
                </a:schemeClr>
              </a:solidFill>
              <a:latin typeface="Calisto MT" pitchFamily="18" charset="0"/>
            </a:endParaRPr>
          </a:p>
        </p:txBody>
      </p:sp>
      <p:pic>
        <p:nvPicPr>
          <p:cNvPr id="10244" name="Picture 4"/>
          <p:cNvPicPr>
            <a:picLocks noChangeAspect="1" noChangeArrowheads="1"/>
          </p:cNvPicPr>
          <p:nvPr/>
        </p:nvPicPr>
        <p:blipFill>
          <a:blip r:embed="rId3">
            <a:clrChange>
              <a:clrFrom>
                <a:srgbClr val="000000"/>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flipH="1">
            <a:off x="5715000" y="-304800"/>
            <a:ext cx="3638550" cy="795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177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2657" y="0"/>
            <a:ext cx="8305800" cy="6795655"/>
          </a:xfrm>
          <a:prstGeom prst="rect">
            <a:avLst/>
          </a:prstGeom>
        </p:spPr>
      </p:pic>
      <p:pic>
        <p:nvPicPr>
          <p:cNvPr id="3" name="Picture 2"/>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04799" y="76201"/>
            <a:ext cx="4009753" cy="6324600"/>
          </a:xfrm>
          <a:prstGeom prst="rect">
            <a:avLst/>
          </a:prstGeom>
        </p:spPr>
      </p:pic>
    </p:spTree>
    <p:extLst>
      <p:ext uri="{BB962C8B-B14F-4D97-AF65-F5344CB8AC3E}">
        <p14:creationId xmlns:p14="http://schemas.microsoft.com/office/powerpoint/2010/main" val="356431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2"/>
                                        </p:tgtEl>
                                      </p:cBhvr>
                                      <p:by x="50000" y="50000"/>
                                    </p:animScale>
                                  </p:childTnLst>
                                </p:cTn>
                              </p:par>
                            </p:childTnLst>
                          </p:cTn>
                        </p:par>
                        <p:par>
                          <p:cTn id="7" fill="hold">
                            <p:stCondLst>
                              <p:cond delay="500"/>
                            </p:stCondLst>
                            <p:childTnLst>
                              <p:par>
                                <p:cTn id="8" presetID="56" presetClass="path" presetSubtype="0" accel="50000" decel="50000" fill="hold" nodeType="afterEffect">
                                  <p:stCondLst>
                                    <p:cond delay="0"/>
                                  </p:stCondLst>
                                  <p:childTnLst>
                                    <p:animMotion origin="layout" path="M 0 0 L 0.25 -0.25 E" pathEditMode="relative" ptsTypes="">
                                      <p:cBhvr>
                                        <p:cTn id="9" dur="500" fill="hold"/>
                                        <p:tgtEl>
                                          <p:spTgt spid="2"/>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0"/>
            <a:ext cx="25908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209800" y="-1219199"/>
            <a:ext cx="6934200" cy="7981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7391400" y="1066800"/>
            <a:ext cx="788243" cy="509587"/>
          </a:xfrm>
          <a:prstGeom prst="rect">
            <a:avLst/>
          </a:prstGeom>
        </p:spPr>
      </p:pic>
      <p:pic>
        <p:nvPicPr>
          <p:cNvPr id="3" name="Picture 2"/>
          <p:cNvPicPr>
            <a:picLocks noChangeAspect="1"/>
          </p:cNvPicPr>
          <p:nvPr/>
        </p:nvPicPr>
        <p:blipFill>
          <a:blip r:embed="rId5"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3785419" y="1143000"/>
            <a:ext cx="1121075" cy="437921"/>
          </a:xfrm>
          <a:prstGeom prst="rect">
            <a:avLst/>
          </a:prstGeom>
        </p:spPr>
      </p:pic>
      <p:pic>
        <p:nvPicPr>
          <p:cNvPr id="4" name="Picture 3"/>
          <p:cNvPicPr>
            <a:picLocks noChangeAspect="1"/>
          </p:cNvPicPr>
          <p:nvPr/>
        </p:nvPicPr>
        <p:blipFill>
          <a:blip r:embed="rId6"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4619802" y="254793"/>
            <a:ext cx="660529" cy="509588"/>
          </a:xfrm>
          <a:prstGeom prst="rect">
            <a:avLst/>
          </a:prstGeom>
        </p:spPr>
      </p:pic>
      <p:pic>
        <p:nvPicPr>
          <p:cNvPr id="5" name="Picture 4"/>
          <p:cNvPicPr>
            <a:picLocks noChangeAspect="1"/>
          </p:cNvPicPr>
          <p:nvPr/>
        </p:nvPicPr>
        <p:blipFill>
          <a:blip r:embed="rId7"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5760155" y="125765"/>
            <a:ext cx="636105" cy="457200"/>
          </a:xfrm>
          <a:prstGeom prst="rect">
            <a:avLst/>
          </a:prstGeom>
        </p:spPr>
      </p:pic>
      <p:pic>
        <p:nvPicPr>
          <p:cNvPr id="6" name="Picture 5"/>
          <p:cNvPicPr>
            <a:picLocks noChangeAspect="1"/>
          </p:cNvPicPr>
          <p:nvPr/>
        </p:nvPicPr>
        <p:blipFill>
          <a:blip r:embed="rId8"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7785521" y="1905000"/>
            <a:ext cx="1244082" cy="714375"/>
          </a:xfrm>
          <a:prstGeom prst="rect">
            <a:avLst/>
          </a:prstGeom>
        </p:spPr>
      </p:pic>
      <p:pic>
        <p:nvPicPr>
          <p:cNvPr id="7" name="Picture 6"/>
          <p:cNvPicPr>
            <a:picLocks noChangeAspect="1"/>
          </p:cNvPicPr>
          <p:nvPr/>
        </p:nvPicPr>
        <p:blipFill>
          <a:blip r:embed="rId9"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6397979" y="1515383"/>
            <a:ext cx="993421" cy="366712"/>
          </a:xfrm>
          <a:prstGeom prst="rect">
            <a:avLst/>
          </a:prstGeom>
        </p:spPr>
      </p:pic>
      <p:pic>
        <p:nvPicPr>
          <p:cNvPr id="8" name="Picture 7"/>
          <p:cNvPicPr>
            <a:picLocks noChangeAspect="1"/>
          </p:cNvPicPr>
          <p:nvPr/>
        </p:nvPicPr>
        <p:blipFill>
          <a:blip r:embed="rId10"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6894689" y="125765"/>
            <a:ext cx="807572" cy="490537"/>
          </a:xfrm>
          <a:prstGeom prst="rect">
            <a:avLst/>
          </a:prstGeom>
        </p:spPr>
      </p:pic>
      <p:pic>
        <p:nvPicPr>
          <p:cNvPr id="9" name="Picture 8"/>
          <p:cNvPicPr>
            <a:picLocks noChangeAspect="1"/>
          </p:cNvPicPr>
          <p:nvPr/>
        </p:nvPicPr>
        <p:blipFill>
          <a:blip r:embed="rId11"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5795433" y="955752"/>
            <a:ext cx="838200" cy="232470"/>
          </a:xfrm>
          <a:prstGeom prst="rect">
            <a:avLst/>
          </a:prstGeom>
        </p:spPr>
      </p:pic>
    </p:spTree>
    <p:extLst>
      <p:ext uri="{BB962C8B-B14F-4D97-AF65-F5344CB8AC3E}">
        <p14:creationId xmlns:p14="http://schemas.microsoft.com/office/powerpoint/2010/main" val="250511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ayou v2.0-alpha</a:t>
            </a:r>
            <a:endParaRPr lang="en-US" dirty="0"/>
          </a:p>
        </p:txBody>
      </p:sp>
      <p:sp>
        <p:nvSpPr>
          <p:cNvPr id="3" name="Content Placeholder 2"/>
          <p:cNvSpPr>
            <a:spLocks noGrp="1"/>
          </p:cNvSpPr>
          <p:nvPr>
            <p:ph idx="1"/>
          </p:nvPr>
        </p:nvSpPr>
        <p:spPr>
          <a:xfrm>
            <a:off x="609600" y="1371600"/>
            <a:ext cx="8153400" cy="5181600"/>
          </a:xfrm>
        </p:spPr>
        <p:txBody>
          <a:bodyPr/>
          <a:lstStyle/>
          <a:p>
            <a:pPr>
              <a:buFont typeface="Wingdings" pitchFamily="2" charset="2"/>
              <a:buChar char="§"/>
            </a:pPr>
            <a:r>
              <a:rPr lang="en-US" b="1" dirty="0" smtClean="0"/>
              <a:t>Reversible-jump &amp; Fixed models</a:t>
            </a:r>
          </a:p>
          <a:p>
            <a:pPr>
              <a:buFont typeface="Wingdings" pitchFamily="2" charset="2"/>
              <a:buChar char="§"/>
            </a:pPr>
            <a:r>
              <a:rPr lang="en-US" b="1" dirty="0" smtClean="0"/>
              <a:t>Flexible prior specification</a:t>
            </a:r>
          </a:p>
          <a:p>
            <a:pPr>
              <a:buFont typeface="Wingdings" pitchFamily="2" charset="2"/>
              <a:buChar char="§"/>
            </a:pPr>
            <a:r>
              <a:rPr lang="en-US" b="1" dirty="0" smtClean="0"/>
              <a:t>Alternative OU parameterizations</a:t>
            </a:r>
          </a:p>
          <a:p>
            <a:pPr>
              <a:buFont typeface="Wingdings" pitchFamily="2" charset="2"/>
              <a:buChar char="§"/>
            </a:pPr>
            <a:r>
              <a:rPr lang="en-US" b="1" dirty="0" smtClean="0"/>
              <a:t>Flexible model implementation (including regression models)</a:t>
            </a:r>
          </a:p>
          <a:p>
            <a:pPr>
              <a:buFont typeface="Wingdings" pitchFamily="2" charset="2"/>
              <a:buChar char="§"/>
            </a:pPr>
            <a:r>
              <a:rPr lang="en-US" b="1" dirty="0" smtClean="0"/>
              <a:t>Impute missing predictors using BM</a:t>
            </a:r>
          </a:p>
          <a:p>
            <a:pPr>
              <a:buFont typeface="Wingdings" pitchFamily="2" charset="2"/>
              <a:buChar char="§"/>
            </a:pPr>
            <a:r>
              <a:rPr lang="en-US" b="1" dirty="0" smtClean="0"/>
              <a:t>Model comparisons using Bayes Factors</a:t>
            </a:r>
          </a:p>
          <a:p>
            <a:pPr marL="0" indent="0">
              <a:buNone/>
            </a:pPr>
            <a:endParaRPr lang="en-US" b="1" dirty="0" smtClean="0"/>
          </a:p>
          <a:p>
            <a:pPr marL="0" indent="0">
              <a:buNone/>
            </a:pPr>
            <a:endParaRPr lang="en-US" b="1" dirty="0"/>
          </a:p>
        </p:txBody>
      </p:sp>
    </p:spTree>
    <p:extLst>
      <p:ext uri="{BB962C8B-B14F-4D97-AF65-F5344CB8AC3E}">
        <p14:creationId xmlns:p14="http://schemas.microsoft.com/office/powerpoint/2010/main" val="15475524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Warnings</a:t>
            </a:r>
            <a:endParaRPr lang="en-US" dirty="0"/>
          </a:p>
        </p:txBody>
      </p:sp>
      <p:sp>
        <p:nvSpPr>
          <p:cNvPr id="3" name="Content Placeholder 2"/>
          <p:cNvSpPr>
            <a:spLocks noGrp="1"/>
          </p:cNvSpPr>
          <p:nvPr>
            <p:ph idx="1"/>
          </p:nvPr>
        </p:nvSpPr>
        <p:spPr>
          <a:xfrm>
            <a:off x="762000" y="1447800"/>
            <a:ext cx="7696200" cy="4525963"/>
          </a:xfrm>
        </p:spPr>
        <p:txBody>
          <a:bodyPr>
            <a:normAutofit fontScale="92500" lnSpcReduction="20000"/>
          </a:bodyPr>
          <a:lstStyle/>
          <a:p>
            <a:pPr marL="0" indent="0">
              <a:buNone/>
            </a:pPr>
            <a:r>
              <a:rPr lang="en-US" b="1" dirty="0" smtClean="0"/>
              <a:t>Convergence can be difficult</a:t>
            </a:r>
          </a:p>
          <a:p>
            <a:pPr marL="0" indent="0">
              <a:buNone/>
            </a:pPr>
            <a:r>
              <a:rPr lang="en-US" b="1" dirty="0" err="1" smtClean="0"/>
              <a:t>Identifiability</a:t>
            </a:r>
            <a:r>
              <a:rPr lang="en-US" b="1" dirty="0" smtClean="0"/>
              <a:t> of shift configurations</a:t>
            </a:r>
          </a:p>
          <a:p>
            <a:pPr marL="0" indent="0">
              <a:buNone/>
            </a:pPr>
            <a:r>
              <a:rPr lang="en-US" b="1" dirty="0" err="1" smtClean="0"/>
              <a:t>Identifiability</a:t>
            </a:r>
            <a:r>
              <a:rPr lang="en-US" b="1" dirty="0" smtClean="0"/>
              <a:t> of shift numbers</a:t>
            </a:r>
          </a:p>
          <a:p>
            <a:pPr marL="0" indent="0">
              <a:buNone/>
            </a:pPr>
            <a:r>
              <a:rPr lang="en-US" b="1" dirty="0" smtClean="0"/>
              <a:t>Bayes Factors are influenced by priors</a:t>
            </a:r>
          </a:p>
          <a:p>
            <a:pPr marL="0" indent="0">
              <a:buNone/>
            </a:pPr>
            <a:r>
              <a:rPr lang="en-US" b="1" dirty="0" smtClean="0"/>
              <a:t>Cannot yet do RJ + convergent regimes</a:t>
            </a:r>
          </a:p>
          <a:p>
            <a:pPr>
              <a:buFont typeface="Wingdings" pitchFamily="2" charset="2"/>
              <a:buChar char="§"/>
            </a:pPr>
            <a:endParaRPr lang="en-US" b="1" dirty="0" smtClean="0"/>
          </a:p>
          <a:p>
            <a:pPr>
              <a:buFont typeface="Wingdings" pitchFamily="2" charset="2"/>
              <a:buChar char="§"/>
            </a:pPr>
            <a:r>
              <a:rPr lang="en-US" b="1" dirty="0" smtClean="0"/>
              <a:t>Strong alternatives for finding shifts:</a:t>
            </a:r>
          </a:p>
          <a:p>
            <a:pPr lvl="1">
              <a:buFont typeface="Wingdings" pitchFamily="2" charset="2"/>
              <a:buChar char="§"/>
            </a:pPr>
            <a:r>
              <a:rPr lang="en-US" b="1" dirty="0" smtClean="0"/>
              <a:t>l1ou &amp; </a:t>
            </a:r>
            <a:r>
              <a:rPr lang="en-US" b="1" dirty="0" err="1" smtClean="0"/>
              <a:t>PhylogeneticEM</a:t>
            </a:r>
            <a:endParaRPr lang="en-US" b="1" dirty="0" smtClean="0"/>
          </a:p>
          <a:p>
            <a:pPr>
              <a:buFont typeface="Wingdings" pitchFamily="2" charset="2"/>
              <a:buChar char="§"/>
            </a:pPr>
            <a:r>
              <a:rPr lang="en-US" b="1" dirty="0" smtClean="0"/>
              <a:t>Not used enough: </a:t>
            </a:r>
          </a:p>
          <a:p>
            <a:pPr lvl="1">
              <a:buFont typeface="Wingdings" pitchFamily="2" charset="2"/>
              <a:buChar char="§"/>
            </a:pPr>
            <a:r>
              <a:rPr lang="en-US" b="1" dirty="0" smtClean="0"/>
              <a:t>SLOUCH (Hansen, </a:t>
            </a:r>
            <a:r>
              <a:rPr lang="en-US" b="1" dirty="0" err="1" smtClean="0"/>
              <a:t>Pienaar</a:t>
            </a:r>
            <a:r>
              <a:rPr lang="en-US" b="1" dirty="0" smtClean="0"/>
              <a:t> &amp; </a:t>
            </a:r>
            <a:r>
              <a:rPr lang="en-US" b="1" dirty="0" err="1" smtClean="0"/>
              <a:t>Orzack</a:t>
            </a:r>
            <a:r>
              <a:rPr lang="en-US" b="1" dirty="0" smtClean="0"/>
              <a:t>)</a:t>
            </a:r>
          </a:p>
          <a:p>
            <a:pPr marL="0" indent="0">
              <a:buNone/>
            </a:pPr>
            <a:endParaRPr lang="en-US" b="1" dirty="0" smtClean="0"/>
          </a:p>
        </p:txBody>
      </p:sp>
    </p:spTree>
    <p:extLst>
      <p:ext uri="{BB962C8B-B14F-4D97-AF65-F5344CB8AC3E}">
        <p14:creationId xmlns:p14="http://schemas.microsoft.com/office/powerpoint/2010/main" val="21022664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i="1" dirty="0" smtClean="0"/>
              <a:t>bayou</a:t>
            </a:r>
            <a:r>
              <a:rPr lang="en-US" dirty="0" smtClean="0"/>
              <a:t> computer exercise</a:t>
            </a:r>
            <a:endParaRPr lang="en-US" dirty="0"/>
          </a:p>
        </p:txBody>
      </p:sp>
      <p:sp>
        <p:nvSpPr>
          <p:cNvPr id="3" name="Content Placeholder 2"/>
          <p:cNvSpPr>
            <a:spLocks noGrp="1"/>
          </p:cNvSpPr>
          <p:nvPr>
            <p:ph idx="1"/>
          </p:nvPr>
        </p:nvSpPr>
        <p:spPr>
          <a:xfrm>
            <a:off x="304800" y="1600200"/>
            <a:ext cx="8534400" cy="4800600"/>
          </a:xfrm>
        </p:spPr>
        <p:txBody>
          <a:bodyPr>
            <a:normAutofit/>
          </a:bodyPr>
          <a:lstStyle/>
          <a:p>
            <a:pPr marL="0" indent="0">
              <a:buNone/>
            </a:pPr>
            <a:r>
              <a:rPr lang="en-US" b="1" dirty="0" smtClean="0"/>
              <a:t>Have a working development environment:</a:t>
            </a:r>
          </a:p>
          <a:p>
            <a:pPr marL="0" indent="0">
              <a:buNone/>
            </a:pPr>
            <a:r>
              <a:rPr lang="en-US" dirty="0" smtClean="0"/>
              <a:t>	Mac: Install </a:t>
            </a:r>
            <a:r>
              <a:rPr lang="en-US" dirty="0" err="1" smtClean="0"/>
              <a:t>Xcode</a:t>
            </a:r>
            <a:endParaRPr lang="en-US" dirty="0" smtClean="0"/>
          </a:p>
          <a:p>
            <a:pPr marL="0" indent="0">
              <a:buNone/>
            </a:pPr>
            <a:r>
              <a:rPr lang="en-US" dirty="0"/>
              <a:t>	</a:t>
            </a:r>
            <a:r>
              <a:rPr lang="en-US" dirty="0" smtClean="0"/>
              <a:t>Windows: Install </a:t>
            </a:r>
            <a:r>
              <a:rPr lang="en-US" dirty="0" err="1" smtClean="0"/>
              <a:t>Rtools</a:t>
            </a:r>
            <a:endParaRPr lang="en-US" dirty="0" smtClean="0"/>
          </a:p>
          <a:p>
            <a:pPr marL="0" indent="0">
              <a:buNone/>
            </a:pPr>
            <a:endParaRPr lang="en-US" dirty="0"/>
          </a:p>
          <a:p>
            <a:pPr marL="0" indent="0">
              <a:buNone/>
            </a:pPr>
            <a:r>
              <a:rPr lang="en-US" b="1" dirty="0" smtClean="0"/>
              <a:t>Install R packages:</a:t>
            </a:r>
          </a:p>
          <a:p>
            <a:pPr marL="0" indent="0">
              <a:buNone/>
            </a:pPr>
            <a:r>
              <a:rPr lang="en-US" dirty="0"/>
              <a:t>	</a:t>
            </a:r>
            <a:r>
              <a:rPr lang="en-US" dirty="0" err="1" smtClean="0"/>
              <a:t>devtools</a:t>
            </a:r>
            <a:r>
              <a:rPr lang="en-US" dirty="0" smtClean="0"/>
              <a:t>, </a:t>
            </a:r>
            <a:r>
              <a:rPr lang="en-US" dirty="0" err="1" smtClean="0"/>
              <a:t>treeplyr</a:t>
            </a:r>
            <a:endParaRPr lang="en-US" b="1" dirty="0" smtClean="0"/>
          </a:p>
        </p:txBody>
      </p:sp>
    </p:spTree>
    <p:extLst>
      <p:ext uri="{BB962C8B-B14F-4D97-AF65-F5344CB8AC3E}">
        <p14:creationId xmlns:p14="http://schemas.microsoft.com/office/powerpoint/2010/main" val="331323131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8"/>
            <a:ext cx="9204078" cy="6855542"/>
          </a:xfrm>
          <a:prstGeom prst="rect">
            <a:avLst/>
          </a:prstGeom>
        </p:spPr>
      </p:pic>
      <p:sp>
        <p:nvSpPr>
          <p:cNvPr id="4" name="Rectangle 3"/>
          <p:cNvSpPr/>
          <p:nvPr/>
        </p:nvSpPr>
        <p:spPr>
          <a:xfrm>
            <a:off x="-381000" y="-152400"/>
            <a:ext cx="9585078" cy="7086600"/>
          </a:xfrm>
          <a:prstGeom prst="rect">
            <a:avLst/>
          </a:prstGeom>
          <a:gradFill>
            <a:gsLst>
              <a:gs pos="0">
                <a:schemeClr val="tx1"/>
              </a:gs>
              <a:gs pos="50000">
                <a:schemeClr val="tx1">
                  <a:alpha val="77000"/>
                </a:schemeClr>
              </a:gs>
              <a:gs pos="100000">
                <a:schemeClr val="tx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52400" y="152400"/>
            <a:ext cx="8229600" cy="1143000"/>
          </a:xfrm>
        </p:spPr>
        <p:txBody>
          <a:bodyPr>
            <a:normAutofit fontScale="90000"/>
          </a:bodyPr>
          <a:lstStyle/>
          <a:p>
            <a:pPr algn="l"/>
            <a:r>
              <a:rPr lang="en-US" sz="3600" b="1" dirty="0" smtClean="0">
                <a:solidFill>
                  <a:schemeClr val="bg1">
                    <a:lumMod val="95000"/>
                  </a:schemeClr>
                </a:solidFill>
                <a:latin typeface="Minion Pro Cond"/>
              </a:rPr>
              <a:t>Postdoc &amp; Graduate Positions </a:t>
            </a:r>
            <a:br>
              <a:rPr lang="en-US" sz="3600" b="1" dirty="0" smtClean="0">
                <a:solidFill>
                  <a:schemeClr val="bg1">
                    <a:lumMod val="95000"/>
                  </a:schemeClr>
                </a:solidFill>
                <a:latin typeface="Minion Pro Cond"/>
              </a:rPr>
            </a:br>
            <a:r>
              <a:rPr lang="en-US" sz="3600" b="1" dirty="0" err="1" smtClean="0">
                <a:solidFill>
                  <a:schemeClr val="bg1">
                    <a:lumMod val="95000"/>
                  </a:schemeClr>
                </a:solidFill>
                <a:latin typeface="Minion Pro Cond"/>
              </a:rPr>
              <a:t>Uyeda</a:t>
            </a:r>
            <a:r>
              <a:rPr lang="en-US" sz="3600" b="1" dirty="0" smtClean="0">
                <a:solidFill>
                  <a:schemeClr val="bg1">
                    <a:lumMod val="95000"/>
                  </a:schemeClr>
                </a:solidFill>
                <a:latin typeface="Minion Pro Cond"/>
              </a:rPr>
              <a:t> Lab, Virginia Tech</a:t>
            </a:r>
            <a:br>
              <a:rPr lang="en-US" sz="3600" b="1" dirty="0" smtClean="0">
                <a:solidFill>
                  <a:schemeClr val="bg1">
                    <a:lumMod val="95000"/>
                  </a:schemeClr>
                </a:solidFill>
                <a:latin typeface="Minion Pro Cond"/>
              </a:rPr>
            </a:br>
            <a:r>
              <a:rPr lang="en-US" sz="2400" b="1" dirty="0" smtClean="0">
                <a:solidFill>
                  <a:schemeClr val="bg1">
                    <a:lumMod val="95000"/>
                  </a:schemeClr>
                </a:solidFill>
                <a:latin typeface="Minion Pro Cond"/>
              </a:rPr>
              <a:t>Starting August, 2017</a:t>
            </a:r>
            <a:br>
              <a:rPr lang="en-US" sz="2400" b="1" dirty="0" smtClean="0">
                <a:solidFill>
                  <a:schemeClr val="bg1">
                    <a:lumMod val="95000"/>
                  </a:schemeClr>
                </a:solidFill>
                <a:latin typeface="Minion Pro Cond"/>
              </a:rPr>
            </a:br>
            <a:r>
              <a:rPr lang="en-US" sz="2400" b="1" dirty="0" smtClean="0">
                <a:solidFill>
                  <a:schemeClr val="bg1">
                    <a:lumMod val="95000"/>
                  </a:schemeClr>
                </a:solidFill>
                <a:latin typeface="Minion Pro Cond"/>
              </a:rPr>
              <a:t>josef.uyeda@gmail.com</a:t>
            </a:r>
            <a:endParaRPr lang="en-US" sz="2400" b="1" dirty="0">
              <a:solidFill>
                <a:schemeClr val="bg1">
                  <a:lumMod val="95000"/>
                </a:schemeClr>
              </a:solidFill>
              <a:latin typeface="Minion Pro Cond"/>
            </a:endParaRPr>
          </a:p>
        </p:txBody>
      </p:sp>
      <p:pic>
        <p:nvPicPr>
          <p:cNvPr id="13" name="Picture 5"/>
          <p:cNvPicPr>
            <a:picLocks noChangeAspect="1" noChangeArrowheads="1"/>
          </p:cNvPicPr>
          <p:nvPr/>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rot="16200000">
            <a:off x="2396914" y="3311312"/>
            <a:ext cx="1683173" cy="449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Up Arrow 14"/>
          <p:cNvSpPr/>
          <p:nvPr/>
        </p:nvSpPr>
        <p:spPr>
          <a:xfrm>
            <a:off x="1490133" y="4114800"/>
            <a:ext cx="381000" cy="8228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Up Arrow 15"/>
          <p:cNvSpPr/>
          <p:nvPr/>
        </p:nvSpPr>
        <p:spPr>
          <a:xfrm>
            <a:off x="4461933" y="4114800"/>
            <a:ext cx="381000" cy="82283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1292579" y="3138488"/>
            <a:ext cx="993421" cy="366712"/>
          </a:xfrm>
          <a:prstGeom prst="rect">
            <a:avLst/>
          </a:prstGeom>
        </p:spPr>
      </p:pic>
      <p:pic>
        <p:nvPicPr>
          <p:cNvPr id="18" name="Picture 17"/>
          <p:cNvPicPr>
            <a:picLocks noChangeAspect="1"/>
          </p:cNvPicPr>
          <p:nvPr/>
        </p:nvPicPr>
        <p:blipFill>
          <a:blip r:embed="rId5" cstate="print">
            <a:duotone>
              <a:schemeClr val="accent3">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4191000" y="3014663"/>
            <a:ext cx="807572" cy="490537"/>
          </a:xfrm>
          <a:prstGeom prst="rect">
            <a:avLst/>
          </a:prstGeom>
        </p:spPr>
      </p:pic>
      <p:graphicFrame>
        <p:nvGraphicFramePr>
          <p:cNvPr id="20" name="Diagram 19"/>
          <p:cNvGraphicFramePr/>
          <p:nvPr>
            <p:extLst>
              <p:ext uri="{D42A27DB-BD31-4B8C-83A1-F6EECF244321}">
                <p14:modId xmlns:p14="http://schemas.microsoft.com/office/powerpoint/2010/main" val="737433333"/>
              </p:ext>
            </p:extLst>
          </p:nvPr>
        </p:nvGraphicFramePr>
        <p:xfrm>
          <a:off x="3397101" y="2667000"/>
          <a:ext cx="2400300" cy="13462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19" name="Diagram 18"/>
          <p:cNvGraphicFramePr/>
          <p:nvPr>
            <p:extLst>
              <p:ext uri="{D42A27DB-BD31-4B8C-83A1-F6EECF244321}">
                <p14:modId xmlns:p14="http://schemas.microsoft.com/office/powerpoint/2010/main" val="3535350568"/>
              </p:ext>
            </p:extLst>
          </p:nvPr>
        </p:nvGraphicFramePr>
        <p:xfrm>
          <a:off x="455431" y="2667000"/>
          <a:ext cx="2639533" cy="13609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1" name="Curved Up Arrow 20"/>
          <p:cNvSpPr/>
          <p:nvPr/>
        </p:nvSpPr>
        <p:spPr>
          <a:xfrm rot="5400000">
            <a:off x="-440135" y="3928665"/>
            <a:ext cx="2099469" cy="762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Up Arrow 21"/>
          <p:cNvSpPr/>
          <p:nvPr/>
        </p:nvSpPr>
        <p:spPr>
          <a:xfrm rot="5400000" flipV="1">
            <a:off x="4683566" y="3865122"/>
            <a:ext cx="2215268" cy="762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324698" y="1855470"/>
            <a:ext cx="2018702" cy="963930"/>
          </a:xfrm>
          <a:prstGeom prst="rect">
            <a:avLst/>
          </a:prstGeom>
        </p:spPr>
      </p:pic>
      <p:pic>
        <p:nvPicPr>
          <p:cNvPr id="25" name="Picture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81800" y="-76200"/>
            <a:ext cx="2362200" cy="1476375"/>
          </a:xfrm>
          <a:prstGeom prst="rect">
            <a:avLst/>
          </a:prstGeom>
        </p:spPr>
      </p:pic>
      <p:pic>
        <p:nvPicPr>
          <p:cNvPr id="26" name="Picture 2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781800" y="1491326"/>
            <a:ext cx="2362200" cy="1887192"/>
          </a:xfrm>
          <a:prstGeom prst="rect">
            <a:avLst/>
          </a:prstGeom>
        </p:spPr>
      </p:pic>
      <p:pic>
        <p:nvPicPr>
          <p:cNvPr id="27" name="Picture 26"/>
          <p:cNvPicPr>
            <a:picLocks noChangeAspect="1"/>
          </p:cNvPicPr>
          <p:nvPr/>
        </p:nvPicPr>
        <p:blipFill rotWithShape="1">
          <a:blip r:embed="rId19" cstate="print">
            <a:extLst>
              <a:ext uri="{28A0092B-C50C-407E-A947-70E740481C1C}">
                <a14:useLocalDpi xmlns:a14="http://schemas.microsoft.com/office/drawing/2010/main" val="0"/>
              </a:ext>
            </a:extLst>
          </a:blip>
          <a:srcRect l="8261" r="11837"/>
          <a:stretch/>
        </p:blipFill>
        <p:spPr>
          <a:xfrm>
            <a:off x="6781800" y="3454718"/>
            <a:ext cx="2355111" cy="1482917"/>
          </a:xfrm>
          <a:prstGeom prst="rect">
            <a:avLst/>
          </a:prstGeom>
        </p:spPr>
      </p:pic>
      <p:pic>
        <p:nvPicPr>
          <p:cNvPr id="28" name="Picture 27"/>
          <p:cNvPicPr>
            <a:picLocks noChangeAspect="1"/>
          </p:cNvPicPr>
          <p:nvPr/>
        </p:nvPicPr>
        <p:blipFill>
          <a:blip r:embed="rId20" cstate="print">
            <a:lum bright="40000" contrast="-40000"/>
            <a:extLst>
              <a:ext uri="{28A0092B-C50C-407E-A947-70E740481C1C}">
                <a14:useLocalDpi xmlns:a14="http://schemas.microsoft.com/office/drawing/2010/main" val="0"/>
              </a:ext>
            </a:extLst>
          </a:blip>
          <a:stretch>
            <a:fillRect/>
          </a:stretch>
        </p:blipFill>
        <p:spPr>
          <a:xfrm>
            <a:off x="6324600" y="6019799"/>
            <a:ext cx="2819400" cy="609601"/>
          </a:xfrm>
          <a:prstGeom prst="rect">
            <a:avLst/>
          </a:prstGeom>
        </p:spPr>
      </p:pic>
      <p:pic>
        <p:nvPicPr>
          <p:cNvPr id="30" name="Picture 29"/>
          <p:cNvPicPr>
            <a:picLocks noChangeAspect="1"/>
          </p:cNvPicPr>
          <p:nvPr/>
        </p:nvPicPr>
        <p:blipFill>
          <a:blip r:embed="rId21" cstate="print">
            <a:duotone>
              <a:schemeClr val="bg2">
                <a:shade val="45000"/>
                <a:satMod val="135000"/>
              </a:schemeClr>
              <a:prstClr val="white"/>
            </a:duotone>
            <a:lum bright="40000" contrast="-40000"/>
            <a:extLst>
              <a:ext uri="{28A0092B-C50C-407E-A947-70E740481C1C}">
                <a14:useLocalDpi xmlns:a14="http://schemas.microsoft.com/office/drawing/2010/main" val="0"/>
              </a:ext>
            </a:extLst>
          </a:blip>
          <a:stretch>
            <a:fillRect/>
          </a:stretch>
        </p:blipFill>
        <p:spPr>
          <a:xfrm>
            <a:off x="6324600" y="5333999"/>
            <a:ext cx="2766237" cy="559534"/>
          </a:xfrm>
          <a:prstGeom prst="rect">
            <a:avLst/>
          </a:prstGeom>
        </p:spPr>
      </p:pic>
    </p:spTree>
    <p:extLst>
      <p:ext uri="{BB962C8B-B14F-4D97-AF65-F5344CB8AC3E}">
        <p14:creationId xmlns:p14="http://schemas.microsoft.com/office/powerpoint/2010/main" val="44175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58"/>
            <a:ext cx="9204078" cy="6855542"/>
          </a:xfrm>
          <a:prstGeom prst="rect">
            <a:avLst/>
          </a:prstGeom>
        </p:spPr>
      </p:pic>
      <p:sp>
        <p:nvSpPr>
          <p:cNvPr id="4" name="Rectangle 3"/>
          <p:cNvSpPr/>
          <p:nvPr/>
        </p:nvSpPr>
        <p:spPr>
          <a:xfrm>
            <a:off x="-381000" y="-152400"/>
            <a:ext cx="9585078" cy="7086600"/>
          </a:xfrm>
          <a:prstGeom prst="rect">
            <a:avLst/>
          </a:prstGeom>
          <a:gradFill>
            <a:gsLst>
              <a:gs pos="0">
                <a:schemeClr val="tx1"/>
              </a:gs>
              <a:gs pos="50000">
                <a:schemeClr val="tx1">
                  <a:alpha val="77000"/>
                </a:schemeClr>
              </a:gs>
              <a:gs pos="100000">
                <a:schemeClr val="tx1"/>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457200" y="-158087"/>
            <a:ext cx="8229600" cy="1143000"/>
          </a:xfrm>
        </p:spPr>
        <p:txBody>
          <a:bodyPr/>
          <a:lstStyle/>
          <a:p>
            <a:r>
              <a:rPr lang="en-US" dirty="0" smtClean="0"/>
              <a:t>Acknowledgements</a:t>
            </a:r>
            <a:endParaRPr lang="en-US" dirty="0"/>
          </a:p>
        </p:txBody>
      </p:sp>
      <p:sp>
        <p:nvSpPr>
          <p:cNvPr id="10" name="Content Placeholder 1"/>
          <p:cNvSpPr>
            <a:spLocks noGrp="1"/>
          </p:cNvSpPr>
          <p:nvPr>
            <p:ph sz="half" idx="1"/>
          </p:nvPr>
        </p:nvSpPr>
        <p:spPr>
          <a:xfrm>
            <a:off x="4191000" y="990600"/>
            <a:ext cx="4800600" cy="5059363"/>
          </a:xfrm>
        </p:spPr>
        <p:txBody>
          <a:bodyPr>
            <a:noAutofit/>
          </a:bodyPr>
          <a:lstStyle/>
          <a:p>
            <a:pPr marL="0" indent="0" algn="r">
              <a:buNone/>
            </a:pPr>
            <a:r>
              <a:rPr lang="en-US" sz="2800" b="1" dirty="0" smtClean="0">
                <a:solidFill>
                  <a:srgbClr val="E46A6B"/>
                </a:solidFill>
              </a:rPr>
              <a:t>Funding </a:t>
            </a:r>
            <a:r>
              <a:rPr lang="en-US" sz="2800" b="1" dirty="0">
                <a:solidFill>
                  <a:srgbClr val="E46A6B"/>
                </a:solidFill>
              </a:rPr>
              <a:t>and </a:t>
            </a:r>
            <a:r>
              <a:rPr lang="en-US" sz="2800" b="1" dirty="0" smtClean="0">
                <a:solidFill>
                  <a:srgbClr val="E46A6B"/>
                </a:solidFill>
              </a:rPr>
              <a:t>Support</a:t>
            </a:r>
          </a:p>
          <a:p>
            <a:pPr marL="0" indent="0" algn="r">
              <a:buNone/>
            </a:pPr>
            <a:r>
              <a:rPr lang="en-US" sz="2000" b="1" dirty="0" smtClean="0">
                <a:solidFill>
                  <a:schemeClr val="bg1"/>
                </a:solidFill>
              </a:rPr>
              <a:t>National </a:t>
            </a:r>
            <a:r>
              <a:rPr lang="en-US" sz="2000" b="1" dirty="0">
                <a:solidFill>
                  <a:schemeClr val="bg1"/>
                </a:solidFill>
              </a:rPr>
              <a:t>Science </a:t>
            </a:r>
            <a:r>
              <a:rPr lang="en-US" sz="2000" b="1" dirty="0" smtClean="0">
                <a:solidFill>
                  <a:schemeClr val="bg1"/>
                </a:solidFill>
              </a:rPr>
              <a:t>Foundation</a:t>
            </a:r>
          </a:p>
          <a:p>
            <a:pPr marL="0" indent="0" algn="r">
              <a:buNone/>
            </a:pPr>
            <a:r>
              <a:rPr lang="en-US" sz="2000" b="1" dirty="0" smtClean="0">
                <a:solidFill>
                  <a:schemeClr val="bg1"/>
                </a:solidFill>
              </a:rPr>
              <a:t>Research </a:t>
            </a:r>
            <a:r>
              <a:rPr lang="en-US" sz="2000" b="1" dirty="0">
                <a:solidFill>
                  <a:schemeClr val="bg1"/>
                </a:solidFill>
              </a:rPr>
              <a:t>Council of </a:t>
            </a:r>
            <a:r>
              <a:rPr lang="en-US" sz="2000" b="1" dirty="0" smtClean="0">
                <a:solidFill>
                  <a:schemeClr val="bg1"/>
                </a:solidFill>
              </a:rPr>
              <a:t>Norway</a:t>
            </a:r>
          </a:p>
          <a:p>
            <a:pPr marL="0" indent="0" algn="r">
              <a:buNone/>
            </a:pPr>
            <a:r>
              <a:rPr lang="en-US" sz="2000" b="1" dirty="0" smtClean="0">
                <a:solidFill>
                  <a:schemeClr val="bg1"/>
                </a:solidFill>
              </a:rPr>
              <a:t>BEACON Center</a:t>
            </a:r>
            <a:endParaRPr lang="en-US" sz="2000" b="1" dirty="0">
              <a:solidFill>
                <a:schemeClr val="bg1"/>
              </a:solidFill>
            </a:endParaRPr>
          </a:p>
          <a:p>
            <a:pPr marL="0" indent="0" algn="r">
              <a:buNone/>
            </a:pPr>
            <a:r>
              <a:rPr lang="en-US" sz="2000" b="1" dirty="0" err="1" smtClean="0">
                <a:solidFill>
                  <a:schemeClr val="bg1"/>
                </a:solidFill>
              </a:rPr>
              <a:t>iBEST</a:t>
            </a:r>
            <a:r>
              <a:rPr lang="en-US" sz="2000" b="1" dirty="0" smtClean="0">
                <a:solidFill>
                  <a:schemeClr val="bg1"/>
                </a:solidFill>
              </a:rPr>
              <a:t>, U. of Idaho</a:t>
            </a:r>
          </a:p>
          <a:p>
            <a:pPr marL="0" indent="0" algn="r">
              <a:buNone/>
            </a:pPr>
            <a:r>
              <a:rPr lang="en-US" sz="2000" b="1" dirty="0" smtClean="0">
                <a:solidFill>
                  <a:schemeClr val="bg1"/>
                </a:solidFill>
              </a:rPr>
              <a:t>OSU Zoology department</a:t>
            </a:r>
          </a:p>
          <a:p>
            <a:pPr marL="0" indent="0" algn="r">
              <a:buNone/>
            </a:pPr>
            <a:r>
              <a:rPr lang="en-US" sz="2000" b="1" dirty="0" smtClean="0">
                <a:solidFill>
                  <a:schemeClr val="bg1"/>
                </a:solidFill>
              </a:rPr>
              <a:t>CEES, U. of Oslo, Norway</a:t>
            </a:r>
          </a:p>
          <a:p>
            <a:pPr marL="0" indent="0" algn="r">
              <a:buNone/>
            </a:pPr>
            <a:r>
              <a:rPr lang="en-US" sz="2800" b="1" dirty="0" smtClean="0">
                <a:solidFill>
                  <a:srgbClr val="E46A6B"/>
                </a:solidFill>
              </a:rPr>
              <a:t>Other assistance</a:t>
            </a:r>
          </a:p>
          <a:p>
            <a:pPr marL="0" indent="0" algn="r">
              <a:buNone/>
            </a:pPr>
            <a:r>
              <a:rPr lang="en-US" sz="2000" b="1" dirty="0" smtClean="0">
                <a:solidFill>
                  <a:schemeClr val="bg1"/>
                </a:solidFill>
              </a:rPr>
              <a:t>Phil </a:t>
            </a:r>
            <a:r>
              <a:rPr lang="en-US" sz="2000" b="1" dirty="0" err="1" smtClean="0">
                <a:solidFill>
                  <a:schemeClr val="bg1"/>
                </a:solidFill>
              </a:rPr>
              <a:t>Gingerich</a:t>
            </a:r>
            <a:endParaRPr lang="en-US" sz="2000" b="1" dirty="0" smtClean="0">
              <a:solidFill>
                <a:schemeClr val="bg1"/>
              </a:solidFill>
            </a:endParaRPr>
          </a:p>
          <a:p>
            <a:pPr marL="0" lvl="1" indent="0" algn="r">
              <a:buNone/>
            </a:pPr>
            <a:r>
              <a:rPr lang="en-US" sz="2000" b="1" dirty="0" smtClean="0">
                <a:solidFill>
                  <a:schemeClr val="bg1"/>
                </a:solidFill>
              </a:rPr>
              <a:t>Paul Joyce</a:t>
            </a:r>
          </a:p>
          <a:p>
            <a:pPr marL="0" lvl="1" indent="0" algn="r">
              <a:buNone/>
            </a:pPr>
            <a:r>
              <a:rPr lang="en-US" sz="2000" b="1" dirty="0" smtClean="0">
                <a:solidFill>
                  <a:schemeClr val="bg1"/>
                </a:solidFill>
              </a:rPr>
              <a:t>Joe </a:t>
            </a:r>
            <a:r>
              <a:rPr lang="en-US" sz="2000" b="1" dirty="0" err="1" smtClean="0">
                <a:solidFill>
                  <a:schemeClr val="bg1"/>
                </a:solidFill>
              </a:rPr>
              <a:t>Felsenstein</a:t>
            </a:r>
            <a:endParaRPr lang="en-US" sz="2000" b="1" dirty="0">
              <a:solidFill>
                <a:schemeClr val="bg1"/>
              </a:solidFill>
            </a:endParaRPr>
          </a:p>
          <a:p>
            <a:pPr marL="0" lvl="1" indent="0" algn="r">
              <a:buNone/>
            </a:pPr>
            <a:r>
              <a:rPr lang="en-US" sz="2000" b="1" dirty="0" smtClean="0">
                <a:solidFill>
                  <a:schemeClr val="bg1"/>
                </a:solidFill>
              </a:rPr>
              <a:t>Denim </a:t>
            </a:r>
            <a:r>
              <a:rPr lang="en-US" sz="2000" b="1" dirty="0" err="1" smtClean="0">
                <a:solidFill>
                  <a:schemeClr val="bg1"/>
                </a:solidFill>
              </a:rPr>
              <a:t>Jochimsen</a:t>
            </a:r>
            <a:r>
              <a:rPr lang="en-US" sz="2000" b="1" dirty="0" smtClean="0">
                <a:solidFill>
                  <a:schemeClr val="bg1"/>
                </a:solidFill>
              </a:rPr>
              <a:t> </a:t>
            </a:r>
          </a:p>
          <a:p>
            <a:pPr marL="0" lvl="1" indent="0" algn="r">
              <a:buNone/>
            </a:pPr>
            <a:r>
              <a:rPr lang="en-US" sz="2000" b="1" dirty="0" smtClean="0">
                <a:solidFill>
                  <a:schemeClr val="bg1"/>
                </a:solidFill>
              </a:rPr>
              <a:t>Daniel Caetano</a:t>
            </a:r>
          </a:p>
          <a:p>
            <a:pPr marL="0" lvl="1" indent="0" algn="r">
              <a:buNone/>
            </a:pPr>
            <a:r>
              <a:rPr lang="en-US" sz="2000" b="1" dirty="0" smtClean="0">
                <a:solidFill>
                  <a:schemeClr val="bg1"/>
                </a:solidFill>
              </a:rPr>
              <a:t>David Tank   </a:t>
            </a:r>
          </a:p>
          <a:p>
            <a:pPr marL="0" lvl="1" indent="0" algn="r">
              <a:buNone/>
            </a:pPr>
            <a:r>
              <a:rPr lang="en-US" sz="2000" b="1" dirty="0" smtClean="0">
                <a:solidFill>
                  <a:schemeClr val="bg1"/>
                </a:solidFill>
              </a:rPr>
              <a:t>Laura </a:t>
            </a:r>
            <a:r>
              <a:rPr lang="en-US" sz="2000" b="1" dirty="0" err="1" smtClean="0">
                <a:solidFill>
                  <a:schemeClr val="bg1"/>
                </a:solidFill>
              </a:rPr>
              <a:t>Gayton</a:t>
            </a:r>
            <a:r>
              <a:rPr lang="en-US" sz="2000" b="1" dirty="0" smtClean="0">
                <a:solidFill>
                  <a:schemeClr val="bg1"/>
                </a:solidFill>
              </a:rPr>
              <a:t>  </a:t>
            </a:r>
            <a:endParaRPr lang="en-US" sz="2000" b="1" dirty="0">
              <a:solidFill>
                <a:schemeClr val="bg1"/>
              </a:solidFill>
            </a:endParaRPr>
          </a:p>
          <a:p>
            <a:pPr marL="0" indent="0" algn="r">
              <a:buNone/>
            </a:pPr>
            <a:endParaRPr lang="en-US" sz="2800" b="1" dirty="0">
              <a:solidFill>
                <a:schemeClr val="accent3">
                  <a:lumMod val="60000"/>
                  <a:lumOff val="40000"/>
                </a:schemeClr>
              </a:solidFill>
            </a:endParaRPr>
          </a:p>
          <a:p>
            <a:pPr algn="r"/>
            <a:endParaRPr lang="en-US" sz="2800" b="1" dirty="0">
              <a:solidFill>
                <a:schemeClr val="accent3">
                  <a:lumMod val="60000"/>
                  <a:lumOff val="40000"/>
                </a:schemeClr>
              </a:solidFill>
            </a:endParaRPr>
          </a:p>
          <a:p>
            <a:pPr marL="0" indent="0" algn="r">
              <a:buNone/>
            </a:pPr>
            <a:endParaRPr lang="en-US" sz="2800" b="1" dirty="0" smtClean="0">
              <a:solidFill>
                <a:schemeClr val="accent3">
                  <a:lumMod val="60000"/>
                  <a:lumOff val="40000"/>
                </a:schemeClr>
              </a:solidFill>
            </a:endParaRPr>
          </a:p>
          <a:p>
            <a:pPr algn="r"/>
            <a:endParaRPr lang="en-US" sz="2800" b="1" dirty="0">
              <a:solidFill>
                <a:schemeClr val="accent3">
                  <a:lumMod val="60000"/>
                  <a:lumOff val="40000"/>
                </a:schemeClr>
              </a:solidFill>
            </a:endParaRPr>
          </a:p>
        </p:txBody>
      </p:sp>
      <p:sp>
        <p:nvSpPr>
          <p:cNvPr id="11" name="Content Placeholder 6"/>
          <p:cNvSpPr txBox="1">
            <a:spLocks/>
          </p:cNvSpPr>
          <p:nvPr/>
        </p:nvSpPr>
        <p:spPr>
          <a:xfrm>
            <a:off x="0" y="990600"/>
            <a:ext cx="5791200" cy="5059363"/>
          </a:xfrm>
          <a:prstGeom prst="rect">
            <a:avLst/>
          </a:prstGeom>
        </p:spPr>
        <p:txBody>
          <a:bodyPr/>
          <a:lstStyle>
            <a:lvl1pPr marL="342900" indent="-342900" algn="l" rtl="0" eaLnBrk="1" fontAlgn="base" hangingPunct="1">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smtClean="0">
                <a:solidFill>
                  <a:srgbClr val="E46A6B"/>
                </a:solidFill>
                <a:latin typeface="Minion Pro Cond"/>
              </a:rPr>
              <a:t>Coauthors and collaborators</a:t>
            </a:r>
          </a:p>
          <a:p>
            <a:pPr marL="365760" indent="0">
              <a:buNone/>
            </a:pPr>
            <a:r>
              <a:rPr lang="en-US" sz="2400" b="1" dirty="0">
                <a:solidFill>
                  <a:schemeClr val="bg1">
                    <a:lumMod val="95000"/>
                  </a:schemeClr>
                </a:solidFill>
                <a:latin typeface="Minion Pro Cond"/>
              </a:rPr>
              <a:t>Thomas Hansen</a:t>
            </a:r>
          </a:p>
          <a:p>
            <a:pPr marL="365760" indent="0">
              <a:buNone/>
            </a:pPr>
            <a:r>
              <a:rPr lang="en-US" sz="2400" b="1" dirty="0" smtClean="0">
                <a:solidFill>
                  <a:schemeClr val="bg1">
                    <a:lumMod val="95000"/>
                  </a:schemeClr>
                </a:solidFill>
                <a:latin typeface="Minion Pro Cond"/>
              </a:rPr>
              <a:t>Luke Harmon</a:t>
            </a:r>
          </a:p>
          <a:p>
            <a:pPr marL="365760" indent="0">
              <a:buNone/>
            </a:pPr>
            <a:r>
              <a:rPr lang="en-US" sz="2400" b="1" dirty="0" err="1" smtClean="0">
                <a:solidFill>
                  <a:schemeClr val="bg1">
                    <a:lumMod val="95000"/>
                  </a:schemeClr>
                </a:solidFill>
                <a:latin typeface="Minion Pro Cond"/>
              </a:rPr>
              <a:t>Stevan</a:t>
            </a:r>
            <a:r>
              <a:rPr lang="en-US" sz="2400" b="1" dirty="0" smtClean="0">
                <a:solidFill>
                  <a:schemeClr val="bg1">
                    <a:lumMod val="95000"/>
                  </a:schemeClr>
                </a:solidFill>
                <a:latin typeface="Minion Pro Cond"/>
              </a:rPr>
              <a:t> Arnold</a:t>
            </a:r>
          </a:p>
          <a:p>
            <a:pPr marL="365760" indent="0">
              <a:buNone/>
            </a:pPr>
            <a:r>
              <a:rPr lang="en-US" sz="2400" b="1" dirty="0" smtClean="0">
                <a:solidFill>
                  <a:schemeClr val="bg1">
                    <a:lumMod val="95000"/>
                  </a:schemeClr>
                </a:solidFill>
                <a:latin typeface="Minion Pro Cond"/>
              </a:rPr>
              <a:t>Jason </a:t>
            </a:r>
            <a:r>
              <a:rPr lang="en-US" sz="2400" b="1" dirty="0" err="1" smtClean="0">
                <a:solidFill>
                  <a:schemeClr val="bg1">
                    <a:lumMod val="95000"/>
                  </a:schemeClr>
                </a:solidFill>
                <a:latin typeface="Minion Pro Cond"/>
              </a:rPr>
              <a:t>Pienaar</a:t>
            </a:r>
            <a:endParaRPr lang="en-US" sz="2400" b="1" dirty="0" smtClean="0">
              <a:solidFill>
                <a:schemeClr val="bg1">
                  <a:lumMod val="95000"/>
                </a:schemeClr>
              </a:solidFill>
              <a:latin typeface="Minion Pro Cond"/>
            </a:endParaRPr>
          </a:p>
          <a:p>
            <a:pPr marL="365760" indent="0">
              <a:buNone/>
            </a:pPr>
            <a:r>
              <a:rPr lang="en-US" sz="2400" b="1" dirty="0">
                <a:solidFill>
                  <a:schemeClr val="bg1">
                    <a:lumMod val="95000"/>
                  </a:schemeClr>
                </a:solidFill>
                <a:latin typeface="Minion Pro Cond"/>
              </a:rPr>
              <a:t>Craig McClain</a:t>
            </a:r>
          </a:p>
          <a:p>
            <a:pPr marL="365760" indent="0">
              <a:buNone/>
            </a:pPr>
            <a:r>
              <a:rPr lang="en-US" sz="2400" b="1" dirty="0" smtClean="0">
                <a:solidFill>
                  <a:schemeClr val="bg1">
                    <a:lumMod val="95000"/>
                  </a:schemeClr>
                </a:solidFill>
                <a:latin typeface="Minion Pro Cond"/>
              </a:rPr>
              <a:t>Matt </a:t>
            </a:r>
            <a:r>
              <a:rPr lang="en-US" sz="2400" b="1" dirty="0">
                <a:solidFill>
                  <a:schemeClr val="bg1">
                    <a:lumMod val="95000"/>
                  </a:schemeClr>
                </a:solidFill>
                <a:latin typeface="Minion Pro Cond"/>
              </a:rPr>
              <a:t>Pennell</a:t>
            </a:r>
          </a:p>
          <a:p>
            <a:pPr marL="365760" indent="0">
              <a:buNone/>
            </a:pPr>
            <a:r>
              <a:rPr lang="en-US" sz="2400" b="1" dirty="0" smtClean="0">
                <a:solidFill>
                  <a:schemeClr val="bg1">
                    <a:lumMod val="95000"/>
                  </a:schemeClr>
                </a:solidFill>
                <a:latin typeface="Minion Pro Cond"/>
              </a:rPr>
              <a:t>Paul Hohenlohe</a:t>
            </a:r>
          </a:p>
          <a:p>
            <a:pPr marL="365760" indent="0">
              <a:buNone/>
            </a:pPr>
            <a:r>
              <a:rPr lang="en-US" sz="2400" b="1" dirty="0" smtClean="0">
                <a:solidFill>
                  <a:schemeClr val="bg1">
                    <a:lumMod val="95000"/>
                  </a:schemeClr>
                </a:solidFill>
                <a:latin typeface="Minion Pro Cond"/>
              </a:rPr>
              <a:t>Jon </a:t>
            </a:r>
            <a:r>
              <a:rPr lang="en-US" sz="2400" b="1" dirty="0">
                <a:solidFill>
                  <a:schemeClr val="bg1">
                    <a:lumMod val="95000"/>
                  </a:schemeClr>
                </a:solidFill>
                <a:latin typeface="Minion Pro Cond"/>
              </a:rPr>
              <a:t>Eastman</a:t>
            </a:r>
          </a:p>
          <a:p>
            <a:pPr marL="365760" indent="0">
              <a:buNone/>
            </a:pPr>
            <a:r>
              <a:rPr lang="en-US" sz="2400" b="1" dirty="0" smtClean="0">
                <a:solidFill>
                  <a:schemeClr val="bg1">
                    <a:lumMod val="95000"/>
                  </a:schemeClr>
                </a:solidFill>
                <a:latin typeface="Minion Pro Cond"/>
              </a:rPr>
              <a:t>Rafael Maia</a:t>
            </a:r>
          </a:p>
          <a:p>
            <a:pPr marL="365760" indent="0">
              <a:buNone/>
            </a:pPr>
            <a:endParaRPr lang="en-US" sz="2400" b="1" dirty="0" smtClean="0">
              <a:solidFill>
                <a:schemeClr val="bg1">
                  <a:lumMod val="95000"/>
                </a:schemeClr>
              </a:solidFill>
              <a:latin typeface="Minion Pro Cond"/>
            </a:endParaRPr>
          </a:p>
          <a:p>
            <a:pPr marL="365760" indent="0">
              <a:buNone/>
            </a:pPr>
            <a:endParaRPr lang="en-US" sz="2400" b="1" dirty="0" smtClean="0">
              <a:solidFill>
                <a:schemeClr val="bg1">
                  <a:lumMod val="95000"/>
                </a:schemeClr>
              </a:solidFill>
              <a:latin typeface="Minion Pro Cond"/>
            </a:endParaRPr>
          </a:p>
          <a:p>
            <a:pPr marL="365760" indent="0">
              <a:buNone/>
            </a:pPr>
            <a:endParaRPr lang="en-US" sz="2400" b="1" dirty="0">
              <a:solidFill>
                <a:schemeClr val="accent3">
                  <a:lumMod val="60000"/>
                  <a:lumOff val="40000"/>
                </a:schemeClr>
              </a:solidFill>
              <a:latin typeface="Minion Pro Cond"/>
            </a:endParaRPr>
          </a:p>
          <a:p>
            <a:pPr marL="365760" indent="0">
              <a:buNone/>
            </a:pPr>
            <a:endParaRPr lang="en-US" sz="2400" b="1" dirty="0" smtClean="0">
              <a:solidFill>
                <a:schemeClr val="accent5">
                  <a:lumMod val="60000"/>
                  <a:lumOff val="40000"/>
                </a:schemeClr>
              </a:solidFill>
              <a:latin typeface="Minion Pro Cond"/>
            </a:endParaRPr>
          </a:p>
          <a:p>
            <a:pPr marL="365760" indent="0">
              <a:buNone/>
            </a:pPr>
            <a:endParaRPr lang="en-US" sz="2400" b="1" dirty="0" smtClean="0">
              <a:solidFill>
                <a:schemeClr val="accent5">
                  <a:lumMod val="60000"/>
                  <a:lumOff val="40000"/>
                </a:schemeClr>
              </a:solidFill>
              <a:latin typeface="Minion Pro Cond"/>
            </a:endParaRPr>
          </a:p>
          <a:p>
            <a:pPr lvl="1"/>
            <a:endParaRPr lang="en-US" sz="2400" b="1" dirty="0">
              <a:solidFill>
                <a:schemeClr val="accent5">
                  <a:lumMod val="60000"/>
                  <a:lumOff val="40000"/>
                </a:schemeClr>
              </a:solidFill>
              <a:latin typeface="Minion Pro Cond"/>
            </a:endParaRPr>
          </a:p>
        </p:txBody>
      </p:sp>
      <p:sp>
        <p:nvSpPr>
          <p:cNvPr id="5" name="Rectangle 4"/>
          <p:cNvSpPr/>
          <p:nvPr/>
        </p:nvSpPr>
        <p:spPr>
          <a:xfrm>
            <a:off x="0" y="5410200"/>
            <a:ext cx="4572000" cy="1569660"/>
          </a:xfrm>
          <a:prstGeom prst="rect">
            <a:avLst/>
          </a:prstGeom>
        </p:spPr>
        <p:txBody>
          <a:bodyPr>
            <a:spAutoFit/>
          </a:bodyPr>
          <a:lstStyle/>
          <a:p>
            <a:pPr marL="365760" indent="0">
              <a:buNone/>
            </a:pPr>
            <a:r>
              <a:rPr lang="en-US" sz="2400" b="1" dirty="0" smtClean="0">
                <a:solidFill>
                  <a:schemeClr val="bg1">
                    <a:lumMod val="95000"/>
                  </a:schemeClr>
                </a:solidFill>
                <a:latin typeface="Minion Pro Cond" pitchFamily="18" charset="0"/>
              </a:rPr>
              <a:t>Eliot Miller</a:t>
            </a:r>
          </a:p>
          <a:p>
            <a:pPr marL="365760" indent="0">
              <a:buNone/>
            </a:pPr>
            <a:r>
              <a:rPr lang="en-US" sz="2400" b="1" dirty="0" smtClean="0">
                <a:solidFill>
                  <a:schemeClr val="bg1">
                    <a:lumMod val="95000"/>
                  </a:schemeClr>
                </a:solidFill>
                <a:latin typeface="Minion Pro Cond" pitchFamily="18" charset="0"/>
              </a:rPr>
              <a:t>Curtis Lisle</a:t>
            </a:r>
          </a:p>
          <a:p>
            <a:pPr marL="365760" indent="0">
              <a:buNone/>
            </a:pPr>
            <a:r>
              <a:rPr lang="en-US" sz="2400" b="1" dirty="0" smtClean="0">
                <a:solidFill>
                  <a:schemeClr val="bg1">
                    <a:lumMod val="95000"/>
                  </a:schemeClr>
                </a:solidFill>
                <a:latin typeface="Minion Pro Cond" pitchFamily="18" charset="0"/>
              </a:rPr>
              <a:t>Jeff </a:t>
            </a:r>
            <a:r>
              <a:rPr lang="en-US" sz="2400" b="1" dirty="0" err="1" smtClean="0">
                <a:solidFill>
                  <a:schemeClr val="bg1">
                    <a:lumMod val="95000"/>
                  </a:schemeClr>
                </a:solidFill>
                <a:latin typeface="Minion Pro Cond" pitchFamily="18" charset="0"/>
              </a:rPr>
              <a:t>Baumes</a:t>
            </a:r>
            <a:endParaRPr lang="en-US" sz="2400" b="1" dirty="0" smtClean="0">
              <a:solidFill>
                <a:schemeClr val="bg1">
                  <a:lumMod val="95000"/>
                </a:schemeClr>
              </a:solidFill>
              <a:latin typeface="Minion Pro Cond" pitchFamily="18" charset="0"/>
            </a:endParaRPr>
          </a:p>
          <a:p>
            <a:pPr marL="365760" indent="0">
              <a:buNone/>
            </a:pPr>
            <a:endParaRPr lang="en-US" sz="2400" b="1" dirty="0">
              <a:solidFill>
                <a:schemeClr val="bg1">
                  <a:lumMod val="95000"/>
                </a:schemeClr>
              </a:solidFill>
              <a:latin typeface="Minion Pro Cond" pitchFamily="18" charset="0"/>
            </a:endParaRPr>
          </a:p>
        </p:txBody>
      </p:sp>
    </p:spTree>
    <p:extLst>
      <p:ext uri="{BB962C8B-B14F-4D97-AF65-F5344CB8AC3E}">
        <p14:creationId xmlns:p14="http://schemas.microsoft.com/office/powerpoint/2010/main" val="6601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5" descr="C:\Users\uyedaj\Dropbox\alligatorlizard.jpg"/>
          <p:cNvPicPr>
            <a:picLocks noChangeAspect="1" noChangeArrowheads="1"/>
          </p:cNvPicPr>
          <p:nvPr/>
        </p:nvPicPr>
        <p:blipFill rotWithShape="1">
          <a:blip r:embed="rId2">
            <a:extLst>
              <a:ext uri="{28A0092B-C50C-407E-A947-70E740481C1C}">
                <a14:useLocalDpi xmlns:a14="http://schemas.microsoft.com/office/drawing/2010/main" val="0"/>
              </a:ext>
            </a:extLst>
          </a:blip>
          <a:srcRect t="13583" r="20956"/>
          <a:stretch/>
        </p:blipFill>
        <p:spPr bwMode="auto">
          <a:xfrm>
            <a:off x="-468435" y="3886199"/>
            <a:ext cx="4818511" cy="3962401"/>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C:\Users\uyedaj\Dropbox\P815002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55" t="19914" r="24091" b="16146"/>
          <a:stretch/>
        </p:blipFill>
        <p:spPr bwMode="auto">
          <a:xfrm>
            <a:off x="-594360" y="-609600"/>
            <a:ext cx="5031871" cy="3550920"/>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http://farm4.staticflickr.com/3495/3708946226_d1c03d8fcf_z.jpg?zz=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741" y="0"/>
            <a:ext cx="3921760" cy="2941320"/>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http://farm2.staticflickr.com/1346/641552425_0963ea6fc3_z.jpg?zz=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5166737" y="3886200"/>
            <a:ext cx="3946779" cy="29718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Callout 5"/>
          <p:cNvSpPr/>
          <p:nvPr/>
        </p:nvSpPr>
        <p:spPr>
          <a:xfrm>
            <a:off x="2362200" y="2133600"/>
            <a:ext cx="3733800" cy="2057400"/>
          </a:xfrm>
          <a:prstGeom prst="wedgeEllipseCallout">
            <a:avLst>
              <a:gd name="adj1" fmla="val -26140"/>
              <a:gd name="adj2" fmla="val 876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Callout 11"/>
          <p:cNvSpPr/>
          <p:nvPr/>
        </p:nvSpPr>
        <p:spPr>
          <a:xfrm>
            <a:off x="2362200" y="2133600"/>
            <a:ext cx="3733800" cy="2057400"/>
          </a:xfrm>
          <a:prstGeom prst="wedgeEllipseCallout">
            <a:avLst>
              <a:gd name="adj1" fmla="val -28589"/>
              <a:gd name="adj2" fmla="val -8712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Callout 12"/>
          <p:cNvSpPr/>
          <p:nvPr/>
        </p:nvSpPr>
        <p:spPr>
          <a:xfrm>
            <a:off x="2362200" y="2133600"/>
            <a:ext cx="3733800" cy="2057400"/>
          </a:xfrm>
          <a:prstGeom prst="wedgeEllipseCallout">
            <a:avLst>
              <a:gd name="adj1" fmla="val 51819"/>
              <a:gd name="adj2" fmla="val -7379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Callout 13"/>
          <p:cNvSpPr/>
          <p:nvPr/>
        </p:nvSpPr>
        <p:spPr>
          <a:xfrm>
            <a:off x="2362200" y="2103120"/>
            <a:ext cx="3947160" cy="2057400"/>
          </a:xfrm>
          <a:prstGeom prst="wedgeEllipseCallout">
            <a:avLst>
              <a:gd name="adj1" fmla="val 31002"/>
              <a:gd name="adj2" fmla="val 12620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solidFill>
                  <a:srgbClr val="A92F41"/>
                </a:solidFill>
                <a:latin typeface="Aharoni" pitchFamily="2" charset="-79"/>
                <a:cs typeface="Aharoni" pitchFamily="2" charset="-79"/>
              </a:rPr>
              <a:t>Questions?</a:t>
            </a:r>
            <a:endParaRPr lang="en-US" sz="3600" dirty="0">
              <a:solidFill>
                <a:srgbClr val="A92F41"/>
              </a:solidFill>
              <a:latin typeface="Aharoni" pitchFamily="2" charset="-79"/>
              <a:cs typeface="Aharoni" pitchFamily="2" charset="-79"/>
            </a:endParaRPr>
          </a:p>
        </p:txBody>
      </p:sp>
    </p:spTree>
    <p:extLst>
      <p:ext uri="{BB962C8B-B14F-4D97-AF65-F5344CB8AC3E}">
        <p14:creationId xmlns:p14="http://schemas.microsoft.com/office/powerpoint/2010/main" val="170836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t>Conduit diameter in woody plants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990599"/>
            <a:ext cx="2590800" cy="3454401"/>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6657" y="3454508"/>
            <a:ext cx="3429000" cy="3327292"/>
          </a:xfrm>
          <a:prstGeom prst="rect">
            <a:avLst/>
          </a:prstGeom>
        </p:spPr>
      </p:pic>
      <p:sp>
        <p:nvSpPr>
          <p:cNvPr id="7" name="TextBox 6"/>
          <p:cNvSpPr txBox="1"/>
          <p:nvPr/>
        </p:nvSpPr>
        <p:spPr>
          <a:xfrm>
            <a:off x="533400" y="4534149"/>
            <a:ext cx="1828800" cy="461665"/>
          </a:xfrm>
          <a:prstGeom prst="rect">
            <a:avLst/>
          </a:prstGeom>
          <a:noFill/>
        </p:spPr>
        <p:txBody>
          <a:bodyPr wrap="square" rtlCol="0">
            <a:spAutoFit/>
          </a:bodyPr>
          <a:lstStyle/>
          <a:p>
            <a:r>
              <a:rPr lang="en-US" sz="2400" b="1" dirty="0" smtClean="0">
                <a:solidFill>
                  <a:schemeClr val="bg1">
                    <a:lumMod val="95000"/>
                  </a:schemeClr>
                </a:solidFill>
                <a:latin typeface="Minion Pro Cond"/>
              </a:rPr>
              <a:t>Amy </a:t>
            </a:r>
            <a:r>
              <a:rPr lang="en-US" sz="2400" b="1" dirty="0" err="1" smtClean="0">
                <a:solidFill>
                  <a:schemeClr val="bg1">
                    <a:lumMod val="95000"/>
                  </a:schemeClr>
                </a:solidFill>
                <a:latin typeface="Minion Pro Cond"/>
              </a:rPr>
              <a:t>Zanne</a:t>
            </a:r>
            <a:endParaRPr lang="en-US" sz="2400" b="1" dirty="0">
              <a:solidFill>
                <a:schemeClr val="bg1">
                  <a:lumMod val="95000"/>
                </a:schemeClr>
              </a:solidFill>
              <a:latin typeface="Minion Pro Cond"/>
            </a:endParaRPr>
          </a:p>
        </p:txBody>
      </p:sp>
      <p:pic>
        <p:nvPicPr>
          <p:cNvPr id="8" name="Picture 7"/>
          <p:cNvPicPr>
            <a:picLocks noChangeAspect="1"/>
          </p:cNvPicPr>
          <p:nvPr/>
        </p:nvPicPr>
        <p:blipFill rotWithShape="1">
          <a:blip r:embed="rId4">
            <a:clrChange>
              <a:clrFrom>
                <a:srgbClr val="7F7F7F"/>
              </a:clrFrom>
              <a:clrTo>
                <a:srgbClr val="7F7F7F">
                  <a:alpha val="0"/>
                </a:srgbClr>
              </a:clrTo>
            </a:clrChange>
            <a:lum bright="-20000" contrast="40000"/>
            <a:extLst>
              <a:ext uri="{28A0092B-C50C-407E-A947-70E740481C1C}">
                <a14:useLocalDpi xmlns:a14="http://schemas.microsoft.com/office/drawing/2010/main" val="0"/>
              </a:ext>
            </a:extLst>
          </a:blip>
          <a:srcRect b="33673"/>
          <a:stretch/>
        </p:blipFill>
        <p:spPr>
          <a:xfrm>
            <a:off x="4953000" y="1066800"/>
            <a:ext cx="4145564" cy="2122715"/>
          </a:xfrm>
          <a:prstGeom prst="rect">
            <a:avLst/>
          </a:prstGeom>
        </p:spPr>
      </p:pic>
    </p:spTree>
    <p:extLst>
      <p:ext uri="{BB962C8B-B14F-4D97-AF65-F5344CB8AC3E}">
        <p14:creationId xmlns:p14="http://schemas.microsoft.com/office/powerpoint/2010/main" val="2231544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1143000"/>
          </a:xfrm>
        </p:spPr>
        <p:txBody>
          <a:bodyPr>
            <a:noAutofit/>
          </a:bodyPr>
          <a:lstStyle/>
          <a:p>
            <a:r>
              <a:rPr lang="en-US" sz="5400" dirty="0" smtClean="0"/>
              <a:t>But evolution often reverses itself!</a:t>
            </a:r>
            <a:endParaRPr lang="en-US" sz="5400" dirty="0"/>
          </a:p>
        </p:txBody>
      </p:sp>
      <p:pic>
        <p:nvPicPr>
          <p:cNvPr id="131076" name="Picture 4" descr="http://www.sciencemag.org/content/296/5568/707/F1.large.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318760" y="1961213"/>
            <a:ext cx="3672840" cy="451578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bwMode="auto">
          <a:xfrm>
            <a:off x="76200" y="3429000"/>
            <a:ext cx="4572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4800" b="1" i="1" kern="1200">
                <a:solidFill>
                  <a:schemeClr val="tx1"/>
                </a:solidFill>
                <a:effectLst>
                  <a:glow rad="127000">
                    <a:schemeClr val="bg1">
                      <a:alpha val="40000"/>
                    </a:schemeClr>
                  </a:glow>
                </a:effectLst>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sz="4400" i="0" dirty="0" smtClean="0">
                <a:solidFill>
                  <a:schemeClr val="bg1">
                    <a:lumMod val="95000"/>
                  </a:schemeClr>
                </a:solidFill>
                <a:effectLst/>
                <a:latin typeface="Minion Pro Cond" pitchFamily="18" charset="0"/>
              </a:rPr>
              <a:t>Let’s instead simulate going up or down randomly</a:t>
            </a:r>
          </a:p>
          <a:p>
            <a:endParaRPr lang="en-US" sz="4400" i="0" dirty="0" smtClean="0">
              <a:solidFill>
                <a:schemeClr val="bg1">
                  <a:lumMod val="95000"/>
                </a:schemeClr>
              </a:solidFill>
              <a:effectLst/>
              <a:latin typeface="Minion Pro Cond" pitchFamily="18" charset="0"/>
            </a:endParaRPr>
          </a:p>
          <a:p>
            <a:r>
              <a:rPr lang="en-US" sz="4400" i="0" dirty="0" smtClean="0">
                <a:solidFill>
                  <a:schemeClr val="bg1">
                    <a:lumMod val="95000"/>
                  </a:schemeClr>
                </a:solidFill>
                <a:effectLst/>
                <a:latin typeface="Minion Pro Cond" pitchFamily="18" charset="0"/>
              </a:rPr>
              <a:t>(</a:t>
            </a:r>
            <a:r>
              <a:rPr lang="en-US" sz="4400" dirty="0" smtClean="0">
                <a:solidFill>
                  <a:schemeClr val="bg1">
                    <a:lumMod val="95000"/>
                  </a:schemeClr>
                </a:solidFill>
                <a:effectLst/>
                <a:latin typeface="Minion Pro Cond" pitchFamily="18" charset="0"/>
              </a:rPr>
              <a:t>Brownian motion</a:t>
            </a:r>
            <a:r>
              <a:rPr lang="en-US" sz="4400" i="0" dirty="0" smtClean="0">
                <a:solidFill>
                  <a:schemeClr val="bg1">
                    <a:lumMod val="95000"/>
                  </a:schemeClr>
                </a:solidFill>
                <a:effectLst/>
                <a:latin typeface="Minion Pro Cond" pitchFamily="18" charset="0"/>
              </a:rPr>
              <a:t>)</a:t>
            </a:r>
          </a:p>
        </p:txBody>
      </p:sp>
      <p:sp>
        <p:nvSpPr>
          <p:cNvPr id="6" name="TextBox 5"/>
          <p:cNvSpPr txBox="1"/>
          <p:nvPr/>
        </p:nvSpPr>
        <p:spPr>
          <a:xfrm>
            <a:off x="5852159" y="6474131"/>
            <a:ext cx="3276601" cy="369332"/>
          </a:xfrm>
          <a:prstGeom prst="rect">
            <a:avLst/>
          </a:prstGeom>
          <a:noFill/>
        </p:spPr>
        <p:txBody>
          <a:bodyPr wrap="square" rtlCol="0">
            <a:spAutoFit/>
          </a:bodyPr>
          <a:lstStyle/>
          <a:p>
            <a:pPr algn="r"/>
            <a:r>
              <a:rPr lang="en-US" b="1" dirty="0" smtClean="0">
                <a:solidFill>
                  <a:srgbClr val="E46A6B"/>
                </a:solidFill>
                <a:latin typeface="Minion Pro Cond"/>
              </a:rPr>
              <a:t>(Grant and Grant, 2002)</a:t>
            </a:r>
            <a:endParaRPr lang="en-US" b="1" dirty="0">
              <a:solidFill>
                <a:srgbClr val="E46A6B"/>
              </a:solidFill>
              <a:latin typeface="Minion Pro Cond"/>
            </a:endParaRPr>
          </a:p>
        </p:txBody>
      </p:sp>
    </p:spTree>
    <p:extLst>
      <p:ext uri="{BB962C8B-B14F-4D97-AF65-F5344CB8AC3E}">
        <p14:creationId xmlns:p14="http://schemas.microsoft.com/office/powerpoint/2010/main" val="272428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Continuously-varying Optima</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900341"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5692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biology.mcgill.ca/faculty/hendry/finchcomparison_files/image006.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0" y="0"/>
            <a:ext cx="1111872" cy="559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856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fade">
                                      <p:cBhvr>
                                        <p:cTn id="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8550</TotalTime>
  <Words>1822</Words>
  <Application>Microsoft Office PowerPoint</Application>
  <PresentationFormat>On-screen Show (4:3)</PresentationFormat>
  <Paragraphs>426</Paragraphs>
  <Slides>80</Slides>
  <Notes>27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2" baseType="lpstr">
      <vt:lpstr>Office Theme</vt:lpstr>
      <vt:lpstr>Microsoft Word Document</vt:lpstr>
      <vt:lpstr>The macroevolutionary dynamics of adaptive landscapes</vt:lpstr>
      <vt:lpstr>Reductionism &amp; the Modern Synthesis</vt:lpstr>
      <vt:lpstr>Outline</vt:lpstr>
      <vt:lpstr>PowerPoint Presentation</vt:lpstr>
      <vt:lpstr>Microevolutionary patterns</vt:lpstr>
      <vt:lpstr>PowerPoint Presentation</vt:lpstr>
      <vt:lpstr>Let’s do the calculations:</vt:lpstr>
      <vt:lpstr>But evolution often reverses itself!</vt:lpstr>
      <vt:lpstr>PowerPoint Presentation</vt:lpstr>
      <vt:lpstr>PowerPoint Presentation</vt:lpstr>
      <vt:lpstr>PowerPoint Presentation</vt:lpstr>
      <vt:lpstr>What does the fossil record say?</vt:lpstr>
      <vt:lpstr>The Paradox of Stasis (Hansen &amp; Houle 2004): Organisms seem to be able to evolve far more than they ever do</vt:lpstr>
      <vt:lpstr>Does microevolution even matter for long-term change? </vt:lpstr>
      <vt:lpstr>So what do comparative biologists use to model evolution on a phylogeny?</vt:lpstr>
      <vt:lpstr>PowerPoint Presentation</vt:lpstr>
      <vt:lpstr>How can we see the pattern across scales of time?</vt:lpstr>
      <vt:lpstr>Phenotypic divergence database  (Uyeda, Hansen, Arnold &amp; Pienaar, 2011. PNAS.)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Simpson’s Adaptive Zones</vt:lpstr>
      <vt:lpstr>PowerPoint Presentation</vt:lpstr>
      <vt:lpstr>PowerPoint Presentation</vt:lpstr>
      <vt:lpstr>PowerPoint Presentation</vt:lpstr>
      <vt:lpstr>PowerPoint Presentation</vt:lpstr>
      <vt:lpstr>Some recent proposals</vt:lpstr>
      <vt:lpstr>Intraspecific competition</vt:lpstr>
      <vt:lpstr>Populations vs. lineages</vt:lpstr>
      <vt:lpstr>Temperature tracking</vt:lpstr>
      <vt:lpstr>PowerPoint Presentation</vt:lpstr>
      <vt:lpstr>Multivariate genetic constraints</vt:lpstr>
      <vt:lpstr>PowerPoint Presentation</vt:lpstr>
      <vt:lpstr>All of the above?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issues</vt:lpstr>
      <vt:lpstr>PowerPoint Presentation</vt:lpstr>
      <vt:lpstr>PowerPoint Presentation</vt:lpstr>
      <vt:lpstr>PowerPoint Presentation</vt:lpstr>
      <vt:lpstr>PowerPoint Presentation</vt:lpstr>
      <vt:lpstr>Phylogenetic Natural History</vt:lpstr>
      <vt:lpstr>PowerPoint Presentation</vt:lpstr>
      <vt:lpstr>PowerPoint Presentation</vt:lpstr>
      <vt:lpstr>PowerPoint Presentation</vt:lpstr>
      <vt:lpstr>PowerPoint Presentation</vt:lpstr>
      <vt:lpstr>We can generate better hypotheses</vt:lpstr>
      <vt:lpstr>Anolis</vt:lpstr>
      <vt:lpstr>“Blunderbuss” Parameterization</vt:lpstr>
      <vt:lpstr>Quantitative Genetics Parameterization (Lande 1976)</vt:lpstr>
      <vt:lpstr>QG model priors</vt:lpstr>
      <vt:lpstr>PowerPoint Presentation</vt:lpstr>
      <vt:lpstr>Both Blunderbuss and Lande models perform much more poorly than free parameterization</vt:lpstr>
      <vt:lpstr>Convergent, Ecomorph-based regimes fit tree best, but should not be interpreted as either Blunderbuss or Lande model </vt:lpstr>
      <vt:lpstr>PowerPoint Presentation</vt:lpstr>
      <vt:lpstr>Conclusions</vt:lpstr>
      <vt:lpstr>Basal Metabolic Rates</vt:lpstr>
      <vt:lpstr>PowerPoint Presentation</vt:lpstr>
      <vt:lpstr>PowerPoint Presentation</vt:lpstr>
      <vt:lpstr>bayou v2.0-alpha</vt:lpstr>
      <vt:lpstr>Warnings</vt:lpstr>
      <vt:lpstr>bayou computer exercise</vt:lpstr>
      <vt:lpstr>Postdoc &amp; Graduate Positions  Uyeda Lab, Virginia Tech Starting August, 2017 josef.uyeda@gmail.com</vt:lpstr>
      <vt:lpstr>Acknowledgements</vt:lpstr>
      <vt:lpstr>PowerPoint Presentation</vt:lpstr>
      <vt:lpstr>Conduit diameter in woody plants</vt:lpstr>
      <vt:lpstr>Continuously-varying Optima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uyedaj</dc:creator>
  <cp:lastModifiedBy>Nicole Soltis</cp:lastModifiedBy>
  <cp:revision>169</cp:revision>
  <dcterms:created xsi:type="dcterms:W3CDTF">2012-09-24T23:17:57Z</dcterms:created>
  <dcterms:modified xsi:type="dcterms:W3CDTF">2017-06-08T21:21:03Z</dcterms:modified>
</cp:coreProperties>
</file>